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60" r:id="rId3"/>
    <p:sldId id="259" r:id="rId4"/>
    <p:sldId id="257" r:id="rId5"/>
    <p:sldId id="258" r:id="rId6"/>
    <p:sldId id="261" r:id="rId7"/>
    <p:sldId id="262" r:id="rId8"/>
    <p:sldId id="282" r:id="rId9"/>
    <p:sldId id="264" r:id="rId10"/>
    <p:sldId id="265" r:id="rId11"/>
    <p:sldId id="266" r:id="rId12"/>
    <p:sldId id="267" r:id="rId13"/>
    <p:sldId id="268" r:id="rId14"/>
    <p:sldId id="269" r:id="rId15"/>
    <p:sldId id="283" r:id="rId16"/>
    <p:sldId id="287" r:id="rId17"/>
    <p:sldId id="270" r:id="rId18"/>
    <p:sldId id="271" r:id="rId19"/>
    <p:sldId id="272" r:id="rId20"/>
    <p:sldId id="284" r:id="rId21"/>
    <p:sldId id="289" r:id="rId22"/>
    <p:sldId id="285" r:id="rId23"/>
    <p:sldId id="286" r:id="rId24"/>
    <p:sldId id="276" r:id="rId25"/>
    <p:sldId id="278" r:id="rId26"/>
    <p:sldId id="279" r:id="rId27"/>
    <p:sldId id="280" r:id="rId28"/>
    <p:sldId id="281" r:id="rId29"/>
    <p:sldId id="277" r:id="rId30"/>
    <p:sldId id="290" r:id="rId31"/>
    <p:sldId id="291" r:id="rId32"/>
    <p:sldId id="273" r:id="rId33"/>
    <p:sldId id="274" r:id="rId34"/>
    <p:sldId id="263" r:id="rId35"/>
    <p:sldId id="288" r:id="rId36"/>
    <p:sldId id="292" r:id="rId37"/>
    <p:sldId id="295" r:id="rId38"/>
    <p:sldId id="294" r:id="rId39"/>
    <p:sldId id="293" r:id="rId40"/>
    <p:sldId id="296" r:id="rId41"/>
    <p:sldId id="297" r:id="rId42"/>
    <p:sldId id="298" r:id="rId43"/>
    <p:sldId id="299" r:id="rId44"/>
    <p:sldId id="300" r:id="rId45"/>
    <p:sldId id="301" r:id="rId46"/>
    <p:sldId id="302" r:id="rId47"/>
    <p:sldId id="27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22E21-55AA-3E46-B4C2-FA54644B0B5B}" type="datetimeFigureOut">
              <a:rPr lang="en-US" smtClean="0"/>
              <a:t>7/11/18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5BB96-356A-924F-B997-E4353A428177}" type="slidenum">
              <a:rPr lang="en-US" smtClean="0"/>
              <a:t>‹#›</a:t>
            </a:fld>
            <a:endParaRPr lang="en-US"/>
          </a:p>
        </p:txBody>
      </p:sp>
    </p:spTree>
    <p:extLst>
      <p:ext uri="{BB962C8B-B14F-4D97-AF65-F5344CB8AC3E}">
        <p14:creationId xmlns:p14="http://schemas.microsoft.com/office/powerpoint/2010/main" val="375417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40</a:t>
            </a:fld>
            <a:endParaRPr lang="en-US"/>
          </a:p>
        </p:txBody>
      </p:sp>
    </p:spTree>
    <p:extLst>
      <p:ext uri="{BB962C8B-B14F-4D97-AF65-F5344CB8AC3E}">
        <p14:creationId xmlns:p14="http://schemas.microsoft.com/office/powerpoint/2010/main" val="36287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41</a:t>
            </a:fld>
            <a:endParaRPr lang="en-US"/>
          </a:p>
        </p:txBody>
      </p:sp>
    </p:spTree>
    <p:extLst>
      <p:ext uri="{BB962C8B-B14F-4D97-AF65-F5344CB8AC3E}">
        <p14:creationId xmlns:p14="http://schemas.microsoft.com/office/powerpoint/2010/main" val="352508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42</a:t>
            </a:fld>
            <a:endParaRPr lang="en-US"/>
          </a:p>
        </p:txBody>
      </p:sp>
    </p:spTree>
    <p:extLst>
      <p:ext uri="{BB962C8B-B14F-4D97-AF65-F5344CB8AC3E}">
        <p14:creationId xmlns:p14="http://schemas.microsoft.com/office/powerpoint/2010/main" val="416955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43</a:t>
            </a:fld>
            <a:endParaRPr lang="en-US"/>
          </a:p>
        </p:txBody>
      </p:sp>
    </p:spTree>
    <p:extLst>
      <p:ext uri="{BB962C8B-B14F-4D97-AF65-F5344CB8AC3E}">
        <p14:creationId xmlns:p14="http://schemas.microsoft.com/office/powerpoint/2010/main" val="269819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44</a:t>
            </a:fld>
            <a:endParaRPr lang="en-US"/>
          </a:p>
        </p:txBody>
      </p:sp>
    </p:spTree>
    <p:extLst>
      <p:ext uri="{BB962C8B-B14F-4D97-AF65-F5344CB8AC3E}">
        <p14:creationId xmlns:p14="http://schemas.microsoft.com/office/powerpoint/2010/main" val="122521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45</a:t>
            </a:fld>
            <a:endParaRPr lang="en-US"/>
          </a:p>
        </p:txBody>
      </p:sp>
    </p:spTree>
    <p:extLst>
      <p:ext uri="{BB962C8B-B14F-4D97-AF65-F5344CB8AC3E}">
        <p14:creationId xmlns:p14="http://schemas.microsoft.com/office/powerpoint/2010/main" val="237737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6D16A1-9DAD-4E41-BC01-A4AAD43F6BED}" type="slidenum">
              <a:rPr lang="en-US" smtClean="0"/>
              <a:pPr/>
              <a:t>46</a:t>
            </a:fld>
            <a:endParaRPr lang="en-US"/>
          </a:p>
        </p:txBody>
      </p:sp>
    </p:spTree>
    <p:extLst>
      <p:ext uri="{BB962C8B-B14F-4D97-AF65-F5344CB8AC3E}">
        <p14:creationId xmlns:p14="http://schemas.microsoft.com/office/powerpoint/2010/main" val="655995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7/11/18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7/11/18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7/11/18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ea.gov/druginfo/ds.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Religious_Freedom_Restoration_Act" TargetMode="External"/><Relationship Id="rId2" Type="http://schemas.openxmlformats.org/officeDocument/2006/relationships/hyperlink" Target="https://en.wikipedia.org/wiki/Gonzales_v._O_Centro_Espirita_Beneficente_Uniao_do_Veget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sp.org/society/docs/SantoDaimeAshland20090318.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2.fiu.edu/~mixrachs/daime.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my/Pictures/2011-11-21%20Lindsey/Lindsey%20009.mpg" TargetMode="External"/><Relationship Id="rId1" Type="http://schemas.microsoft.com/office/2007/relationships/media" Target="file:////C:/Users/Amy/Pictures/2011-11-21%20Lindsey/Lindsey%20009.mpg" TargetMode="External"/><Relationship Id="rId5" Type="http://schemas.openxmlformats.org/officeDocument/2006/relationships/image" Target="../media/image20.jpeg"/><Relationship Id="rId4"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5CEE-A322-CA40-893B-6813606432F0}"/>
              </a:ext>
            </a:extLst>
          </p:cNvPr>
          <p:cNvSpPr>
            <a:spLocks noGrp="1"/>
          </p:cNvSpPr>
          <p:nvPr>
            <p:ph type="ctrTitle"/>
          </p:nvPr>
        </p:nvSpPr>
        <p:spPr/>
        <p:txBody>
          <a:bodyPr/>
          <a:lstStyle/>
          <a:p>
            <a:r>
              <a:rPr lang="en-US" dirty="0"/>
              <a:t>Ayahuasca	</a:t>
            </a:r>
          </a:p>
        </p:txBody>
      </p:sp>
      <p:sp>
        <p:nvSpPr>
          <p:cNvPr id="3" name="Subtitle 2">
            <a:extLst>
              <a:ext uri="{FF2B5EF4-FFF2-40B4-BE49-F238E27FC236}">
                <a16:creationId xmlns:a16="http://schemas.microsoft.com/office/drawing/2014/main" id="{CE596DDB-8582-7B44-AADC-ECE65607A621}"/>
              </a:ext>
            </a:extLst>
          </p:cNvPr>
          <p:cNvSpPr>
            <a:spLocks noGrp="1"/>
          </p:cNvSpPr>
          <p:nvPr>
            <p:ph type="subTitle" idx="1"/>
          </p:nvPr>
        </p:nvSpPr>
        <p:spPr/>
        <p:txBody>
          <a:bodyPr/>
          <a:lstStyle/>
          <a:p>
            <a:r>
              <a:rPr lang="en-US" dirty="0"/>
              <a:t>Drug use in Peruvian Religion</a:t>
            </a:r>
          </a:p>
        </p:txBody>
      </p:sp>
    </p:spTree>
    <p:extLst>
      <p:ext uri="{BB962C8B-B14F-4D97-AF65-F5344CB8AC3E}">
        <p14:creationId xmlns:p14="http://schemas.microsoft.com/office/powerpoint/2010/main" val="23311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89A1-3626-E24F-A442-9F23E21E8541}"/>
              </a:ext>
            </a:extLst>
          </p:cNvPr>
          <p:cNvSpPr>
            <a:spLocks noGrp="1"/>
          </p:cNvSpPr>
          <p:nvPr>
            <p:ph type="title"/>
          </p:nvPr>
        </p:nvSpPr>
        <p:spPr/>
        <p:txBody>
          <a:bodyPr/>
          <a:lstStyle/>
          <a:p>
            <a:r>
              <a:rPr lang="en-US" dirty="0"/>
              <a:t>Effect on the United States</a:t>
            </a:r>
          </a:p>
        </p:txBody>
      </p:sp>
      <p:sp>
        <p:nvSpPr>
          <p:cNvPr id="3" name="Content Placeholder 2">
            <a:extLst>
              <a:ext uri="{FF2B5EF4-FFF2-40B4-BE49-F238E27FC236}">
                <a16:creationId xmlns:a16="http://schemas.microsoft.com/office/drawing/2014/main" id="{E7A534D0-02B0-E74D-8281-7521DDE88C79}"/>
              </a:ext>
            </a:extLst>
          </p:cNvPr>
          <p:cNvSpPr>
            <a:spLocks noGrp="1"/>
          </p:cNvSpPr>
          <p:nvPr>
            <p:ph idx="1"/>
          </p:nvPr>
        </p:nvSpPr>
        <p:spPr>
          <a:xfrm>
            <a:off x="1154954" y="2603500"/>
            <a:ext cx="10670462" cy="3416300"/>
          </a:xfrm>
        </p:spPr>
        <p:txBody>
          <a:bodyPr>
            <a:noAutofit/>
          </a:bodyPr>
          <a:lstStyle/>
          <a:p>
            <a:r>
              <a:rPr lang="en-US" sz="2400" dirty="0"/>
              <a:t>Immigration to the United States from Peru</a:t>
            </a:r>
          </a:p>
          <a:p>
            <a:pPr lvl="1"/>
            <a:r>
              <a:rPr lang="en-US" sz="2400" dirty="0"/>
              <a:t>First wave of US Immigration came to New York and New Jersey.</a:t>
            </a:r>
          </a:p>
          <a:p>
            <a:pPr marL="457200" lvl="1" indent="0">
              <a:buNone/>
            </a:pPr>
            <a:endParaRPr lang="en-US" sz="2400" dirty="0"/>
          </a:p>
          <a:p>
            <a:pPr lvl="1"/>
            <a:r>
              <a:rPr lang="en-US" sz="2400" dirty="0"/>
              <a:t>Largest employer, textile factories for alpaca and other textile factories.</a:t>
            </a:r>
          </a:p>
          <a:p>
            <a:pPr marL="457200" lvl="1" indent="0">
              <a:buNone/>
            </a:pPr>
            <a:endParaRPr lang="en-US" sz="2400" dirty="0"/>
          </a:p>
          <a:p>
            <a:pPr lvl="1"/>
            <a:r>
              <a:rPr lang="en-US" sz="2400" dirty="0"/>
              <a:t>New York and New Jersey still have the largest populations of Peruvian immigrants due to reduced production costs in factories.</a:t>
            </a:r>
          </a:p>
        </p:txBody>
      </p:sp>
    </p:spTree>
    <p:extLst>
      <p:ext uri="{BB962C8B-B14F-4D97-AF65-F5344CB8AC3E}">
        <p14:creationId xmlns:p14="http://schemas.microsoft.com/office/powerpoint/2010/main" val="112336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E2D0-7E89-2842-BA65-2CC5F12AE48B}"/>
              </a:ext>
            </a:extLst>
          </p:cNvPr>
          <p:cNvSpPr>
            <a:spLocks noGrp="1"/>
          </p:cNvSpPr>
          <p:nvPr>
            <p:ph type="title"/>
          </p:nvPr>
        </p:nvSpPr>
        <p:spPr/>
        <p:txBody>
          <a:bodyPr/>
          <a:lstStyle/>
          <a:p>
            <a:r>
              <a:rPr lang="en-US" dirty="0"/>
              <a:t>Effect on the United States</a:t>
            </a:r>
          </a:p>
        </p:txBody>
      </p:sp>
      <p:sp>
        <p:nvSpPr>
          <p:cNvPr id="3" name="Content Placeholder 2">
            <a:extLst>
              <a:ext uri="{FF2B5EF4-FFF2-40B4-BE49-F238E27FC236}">
                <a16:creationId xmlns:a16="http://schemas.microsoft.com/office/drawing/2014/main" id="{E27AB601-C651-FE41-AD5F-799662B6FB56}"/>
              </a:ext>
            </a:extLst>
          </p:cNvPr>
          <p:cNvSpPr>
            <a:spLocks noGrp="1"/>
          </p:cNvSpPr>
          <p:nvPr>
            <p:ph idx="1"/>
          </p:nvPr>
        </p:nvSpPr>
        <p:spPr>
          <a:xfrm>
            <a:off x="1154954" y="2603499"/>
            <a:ext cx="10324473" cy="3758389"/>
          </a:xfrm>
        </p:spPr>
        <p:txBody>
          <a:bodyPr>
            <a:noAutofit/>
          </a:bodyPr>
          <a:lstStyle/>
          <a:p>
            <a:pPr lvl="1"/>
            <a:r>
              <a:rPr lang="en-US" sz="2400" dirty="0"/>
              <a:t>Immigration cont’d</a:t>
            </a:r>
          </a:p>
          <a:p>
            <a:pPr lvl="2"/>
            <a:r>
              <a:rPr lang="en-US" sz="2400" dirty="0"/>
              <a:t>Post WWII US overtakes Europe as most popular immigration destination</a:t>
            </a:r>
          </a:p>
          <a:p>
            <a:pPr marL="914400" lvl="2" indent="0">
              <a:buNone/>
            </a:pPr>
            <a:endParaRPr lang="en-US" sz="2400" dirty="0"/>
          </a:p>
          <a:p>
            <a:pPr lvl="2"/>
            <a:r>
              <a:rPr lang="en-US" sz="2400" dirty="0"/>
              <a:t>Third wave 1970’s during Peru’s textile industry nationalization after the opening of the communist bloc. </a:t>
            </a:r>
          </a:p>
          <a:p>
            <a:pPr lvl="2"/>
            <a:endParaRPr lang="en-US" sz="2400" dirty="0"/>
          </a:p>
          <a:p>
            <a:pPr lvl="2"/>
            <a:r>
              <a:rPr lang="en-US" sz="2400" dirty="0"/>
              <a:t>Fourth wave 1980’s fleeing governmental changes, violence and economic crisis.</a:t>
            </a:r>
          </a:p>
        </p:txBody>
      </p:sp>
    </p:spTree>
    <p:extLst>
      <p:ext uri="{BB962C8B-B14F-4D97-AF65-F5344CB8AC3E}">
        <p14:creationId xmlns:p14="http://schemas.microsoft.com/office/powerpoint/2010/main" val="199810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9399-881D-6549-9B0C-EA26CDE2605E}"/>
              </a:ext>
            </a:extLst>
          </p:cNvPr>
          <p:cNvSpPr>
            <a:spLocks noGrp="1"/>
          </p:cNvSpPr>
          <p:nvPr>
            <p:ph type="title"/>
          </p:nvPr>
        </p:nvSpPr>
        <p:spPr/>
        <p:txBody>
          <a:bodyPr/>
          <a:lstStyle/>
          <a:p>
            <a:r>
              <a:rPr lang="en-US" dirty="0"/>
              <a:t>Ayahuasca</a:t>
            </a:r>
          </a:p>
        </p:txBody>
      </p:sp>
      <p:sp>
        <p:nvSpPr>
          <p:cNvPr id="3" name="Content Placeholder 2">
            <a:extLst>
              <a:ext uri="{FF2B5EF4-FFF2-40B4-BE49-F238E27FC236}">
                <a16:creationId xmlns:a16="http://schemas.microsoft.com/office/drawing/2014/main" id="{B2F55D8C-7EFD-8243-B9A2-23862E949003}"/>
              </a:ext>
            </a:extLst>
          </p:cNvPr>
          <p:cNvSpPr>
            <a:spLocks noGrp="1"/>
          </p:cNvSpPr>
          <p:nvPr>
            <p:ph idx="1"/>
          </p:nvPr>
        </p:nvSpPr>
        <p:spPr>
          <a:xfrm>
            <a:off x="1154955" y="2323070"/>
            <a:ext cx="8001402" cy="4213653"/>
          </a:xfrm>
        </p:spPr>
        <p:txBody>
          <a:bodyPr>
            <a:normAutofit fontScale="92500" lnSpcReduction="10000"/>
          </a:bodyPr>
          <a:lstStyle/>
          <a:p>
            <a:pPr marL="0" indent="0">
              <a:buNone/>
            </a:pPr>
            <a:r>
              <a:rPr lang="en-US" sz="2800" dirty="0"/>
              <a:t>The Vine of the Soul: </a:t>
            </a:r>
          </a:p>
          <a:p>
            <a:r>
              <a:rPr lang="en-US" sz="2800" dirty="0"/>
              <a:t>employed for divinatory and healing purposes by the native peoples of the Amazon and the Andes Mountains.</a:t>
            </a:r>
          </a:p>
          <a:p>
            <a:r>
              <a:rPr lang="en-US" sz="2800" dirty="0"/>
              <a:t> Note: The vine B. caapi is called ayahuasca, but the brew (also of the same name) is more than a decoction of the vine alone, there are more additional plants that go into the brew that are unique to each shaman, according to </a:t>
            </a:r>
            <a:r>
              <a:rPr lang="en-US" sz="2800" dirty="0" err="1"/>
              <a:t>Amaru</a:t>
            </a:r>
            <a:r>
              <a:rPr lang="en-US" sz="2800" dirty="0"/>
              <a:t> Li, interviewed for this study.</a:t>
            </a:r>
            <a:endParaRPr lang="en-US" dirty="0"/>
          </a:p>
        </p:txBody>
      </p:sp>
      <p:pic>
        <p:nvPicPr>
          <p:cNvPr id="6" name="Picture 5" descr="Aya-cooking.jpg">
            <a:extLst>
              <a:ext uri="{FF2B5EF4-FFF2-40B4-BE49-F238E27FC236}">
                <a16:creationId xmlns:a16="http://schemas.microsoft.com/office/drawing/2014/main" id="{1D503D0E-1581-9645-A49C-6699F399F412}"/>
              </a:ext>
            </a:extLst>
          </p:cNvPr>
          <p:cNvPicPr>
            <a:picLocks noChangeAspect="1"/>
          </p:cNvPicPr>
          <p:nvPr/>
        </p:nvPicPr>
        <p:blipFill>
          <a:blip r:embed="rId2" cstate="print"/>
          <a:stretch>
            <a:fillRect/>
          </a:stretch>
        </p:blipFill>
        <p:spPr>
          <a:xfrm>
            <a:off x="9269575" y="3440079"/>
            <a:ext cx="2357180" cy="1939317"/>
          </a:xfrm>
          <a:prstGeom prst="rect">
            <a:avLst/>
          </a:prstGeom>
        </p:spPr>
      </p:pic>
      <p:sp>
        <p:nvSpPr>
          <p:cNvPr id="7" name="TextBox 6">
            <a:extLst>
              <a:ext uri="{FF2B5EF4-FFF2-40B4-BE49-F238E27FC236}">
                <a16:creationId xmlns:a16="http://schemas.microsoft.com/office/drawing/2014/main" id="{D5BD001E-4871-314B-A3FB-DE24A9989A3E}"/>
              </a:ext>
            </a:extLst>
          </p:cNvPr>
          <p:cNvSpPr txBox="1"/>
          <p:nvPr/>
        </p:nvSpPr>
        <p:spPr>
          <a:xfrm>
            <a:off x="9269575" y="5474043"/>
            <a:ext cx="2679409" cy="530915"/>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a:p>
            <a:endParaRPr lang="en-US" dirty="0"/>
          </a:p>
        </p:txBody>
      </p:sp>
    </p:spTree>
    <p:extLst>
      <p:ext uri="{BB962C8B-B14F-4D97-AF65-F5344CB8AC3E}">
        <p14:creationId xmlns:p14="http://schemas.microsoft.com/office/powerpoint/2010/main" val="18794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1677-7689-8441-B7E9-F90ADD7E04E7}"/>
              </a:ext>
            </a:extLst>
          </p:cNvPr>
          <p:cNvSpPr>
            <a:spLocks noGrp="1"/>
          </p:cNvSpPr>
          <p:nvPr>
            <p:ph type="title"/>
          </p:nvPr>
        </p:nvSpPr>
        <p:spPr/>
        <p:txBody>
          <a:bodyPr/>
          <a:lstStyle/>
          <a:p>
            <a:r>
              <a:rPr lang="en-US" dirty="0"/>
              <a:t>Ayahuasca</a:t>
            </a:r>
          </a:p>
        </p:txBody>
      </p:sp>
      <p:sp>
        <p:nvSpPr>
          <p:cNvPr id="3" name="Content Placeholder 2">
            <a:extLst>
              <a:ext uri="{FF2B5EF4-FFF2-40B4-BE49-F238E27FC236}">
                <a16:creationId xmlns:a16="http://schemas.microsoft.com/office/drawing/2014/main" id="{98716FB8-2241-F440-B8CB-45FF4646787D}"/>
              </a:ext>
            </a:extLst>
          </p:cNvPr>
          <p:cNvSpPr>
            <a:spLocks noGrp="1"/>
          </p:cNvSpPr>
          <p:nvPr>
            <p:ph idx="1"/>
          </p:nvPr>
        </p:nvSpPr>
        <p:spPr>
          <a:xfrm>
            <a:off x="716692" y="2603500"/>
            <a:ext cx="7921471" cy="3416300"/>
          </a:xfrm>
        </p:spPr>
        <p:txBody>
          <a:bodyPr/>
          <a:lstStyle/>
          <a:p>
            <a:r>
              <a:rPr lang="en-US" sz="2400" dirty="0"/>
              <a:t>It has been noted that effects can be had from imbibing the </a:t>
            </a:r>
            <a:r>
              <a:rPr lang="en-US" sz="2400" i="1" dirty="0"/>
              <a:t>B. caapi </a:t>
            </a:r>
            <a:r>
              <a:rPr lang="en-US" sz="2400" dirty="0"/>
              <a:t>vine alone, but that (</a:t>
            </a:r>
            <a:r>
              <a:rPr lang="en-US" sz="2400" b="1" i="1" dirty="0"/>
              <a:t>N</a:t>
            </a:r>
            <a:r>
              <a:rPr lang="en-US" sz="2400" b="1" dirty="0"/>
              <a:t>,</a:t>
            </a:r>
            <a:r>
              <a:rPr lang="en-US" sz="2400" b="1" i="1" dirty="0"/>
              <a:t>N</a:t>
            </a:r>
            <a:r>
              <a:rPr lang="en-US" sz="2400" b="1" dirty="0"/>
              <a:t>-Dimethyltryptamine</a:t>
            </a:r>
            <a:r>
              <a:rPr lang="en-US" sz="2400" dirty="0"/>
              <a:t>)DMT-containing plants remain inactive when drunk as a brew without an MAO-inhibitor (such as B. caapi). How indigenous peoples discovered the synergistic properties of the ayahuasca brew remains unknown.</a:t>
            </a:r>
          </a:p>
          <a:p>
            <a:endParaRPr lang="en-US" dirty="0"/>
          </a:p>
        </p:txBody>
      </p:sp>
      <p:pic>
        <p:nvPicPr>
          <p:cNvPr id="5" name="Picture 4" descr="Peruvian_Ayahuasca_SG.jpg">
            <a:extLst>
              <a:ext uri="{FF2B5EF4-FFF2-40B4-BE49-F238E27FC236}">
                <a16:creationId xmlns:a16="http://schemas.microsoft.com/office/drawing/2014/main" id="{961CBAAC-80B6-F443-9A4C-0787CD9D39CB}"/>
              </a:ext>
            </a:extLst>
          </p:cNvPr>
          <p:cNvPicPr>
            <a:picLocks noChangeAspect="1"/>
          </p:cNvPicPr>
          <p:nvPr/>
        </p:nvPicPr>
        <p:blipFill>
          <a:blip r:embed="rId2" cstate="print"/>
          <a:stretch>
            <a:fillRect/>
          </a:stretch>
        </p:blipFill>
        <p:spPr>
          <a:xfrm>
            <a:off x="8638163" y="2436779"/>
            <a:ext cx="3098979" cy="3865167"/>
          </a:xfrm>
          <a:prstGeom prst="rect">
            <a:avLst/>
          </a:prstGeom>
        </p:spPr>
      </p:pic>
      <p:sp>
        <p:nvSpPr>
          <p:cNvPr id="6" name="TextBox 5">
            <a:extLst>
              <a:ext uri="{FF2B5EF4-FFF2-40B4-BE49-F238E27FC236}">
                <a16:creationId xmlns:a16="http://schemas.microsoft.com/office/drawing/2014/main" id="{EAB7E554-F282-974E-90F4-811958719CFA}"/>
              </a:ext>
            </a:extLst>
          </p:cNvPr>
          <p:cNvSpPr txBox="1"/>
          <p:nvPr/>
        </p:nvSpPr>
        <p:spPr>
          <a:xfrm>
            <a:off x="8560342" y="6468667"/>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40746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ABED-B26E-5E4D-920A-691EDAC9D3AB}"/>
              </a:ext>
            </a:extLst>
          </p:cNvPr>
          <p:cNvSpPr>
            <a:spLocks noGrp="1"/>
          </p:cNvSpPr>
          <p:nvPr>
            <p:ph type="title"/>
          </p:nvPr>
        </p:nvSpPr>
        <p:spPr/>
        <p:txBody>
          <a:bodyPr/>
          <a:lstStyle/>
          <a:p>
            <a:r>
              <a:rPr lang="en-US" dirty="0"/>
              <a:t>San Pedro Cactus</a:t>
            </a:r>
          </a:p>
        </p:txBody>
      </p:sp>
      <p:sp>
        <p:nvSpPr>
          <p:cNvPr id="3" name="Content Placeholder 2">
            <a:extLst>
              <a:ext uri="{FF2B5EF4-FFF2-40B4-BE49-F238E27FC236}">
                <a16:creationId xmlns:a16="http://schemas.microsoft.com/office/drawing/2014/main" id="{8D390CBC-8E45-5A41-ACA7-9756068109AC}"/>
              </a:ext>
            </a:extLst>
          </p:cNvPr>
          <p:cNvSpPr>
            <a:spLocks noGrp="1"/>
          </p:cNvSpPr>
          <p:nvPr>
            <p:ph idx="1"/>
          </p:nvPr>
        </p:nvSpPr>
        <p:spPr>
          <a:xfrm>
            <a:off x="1154955" y="2603500"/>
            <a:ext cx="6267249" cy="3845938"/>
          </a:xfrm>
        </p:spPr>
        <p:txBody>
          <a:bodyPr/>
          <a:lstStyle/>
          <a:p>
            <a:pPr marL="0" indent="0">
              <a:buNone/>
            </a:pPr>
            <a:r>
              <a:rPr lang="en-US" sz="2400" dirty="0">
                <a:solidFill>
                  <a:schemeClr val="tx2"/>
                </a:solidFill>
              </a:rPr>
              <a:t>Mescaline is a naturally occurring psychedelic found in several cactus species, most notably, Peyote </a:t>
            </a:r>
            <a:r>
              <a:rPr lang="en-US" sz="2400" i="1" dirty="0">
                <a:solidFill>
                  <a:schemeClr val="tx2"/>
                </a:solidFill>
              </a:rPr>
              <a:t>(</a:t>
            </a:r>
            <a:r>
              <a:rPr lang="en-US" sz="2400" i="1" dirty="0" err="1">
                <a:solidFill>
                  <a:schemeClr val="tx2"/>
                </a:solidFill>
              </a:rPr>
              <a:t>Lophophora</a:t>
            </a:r>
            <a:r>
              <a:rPr lang="en-US" sz="2400" i="1" dirty="0">
                <a:solidFill>
                  <a:schemeClr val="tx2"/>
                </a:solidFill>
              </a:rPr>
              <a:t> </a:t>
            </a:r>
            <a:r>
              <a:rPr lang="en-US" sz="2400" i="1" dirty="0" err="1">
                <a:solidFill>
                  <a:schemeClr val="tx2"/>
                </a:solidFill>
              </a:rPr>
              <a:t>williamsii</a:t>
            </a:r>
            <a:r>
              <a:rPr lang="en-US" sz="2400" i="1" dirty="0">
                <a:solidFill>
                  <a:schemeClr val="tx2"/>
                </a:solidFill>
              </a:rPr>
              <a:t>) </a:t>
            </a:r>
            <a:r>
              <a:rPr lang="en-US" sz="2400" dirty="0">
                <a:solidFill>
                  <a:schemeClr val="tx2"/>
                </a:solidFill>
              </a:rPr>
              <a:t>and San Pedro </a:t>
            </a:r>
            <a:r>
              <a:rPr lang="en-US" sz="2400" i="1" dirty="0">
                <a:solidFill>
                  <a:schemeClr val="tx2"/>
                </a:solidFill>
              </a:rPr>
              <a:t>(</a:t>
            </a:r>
            <a:r>
              <a:rPr lang="en-US" sz="2400" i="1" dirty="0" err="1">
                <a:solidFill>
                  <a:schemeClr val="tx2"/>
                </a:solidFill>
              </a:rPr>
              <a:t>Trichocereus</a:t>
            </a:r>
            <a:r>
              <a:rPr lang="en-US" sz="2400" i="1" dirty="0">
                <a:solidFill>
                  <a:schemeClr val="tx2"/>
                </a:solidFill>
              </a:rPr>
              <a:t> </a:t>
            </a:r>
            <a:r>
              <a:rPr lang="en-US" sz="2400" i="1" dirty="0" err="1">
                <a:solidFill>
                  <a:schemeClr val="tx2"/>
                </a:solidFill>
              </a:rPr>
              <a:t>pachanoi</a:t>
            </a:r>
            <a:r>
              <a:rPr lang="en-US" sz="2400" i="1" dirty="0">
                <a:solidFill>
                  <a:schemeClr val="tx2"/>
                </a:solidFill>
              </a:rPr>
              <a:t>). </a:t>
            </a:r>
            <a:r>
              <a:rPr lang="en-US" sz="2400" dirty="0">
                <a:solidFill>
                  <a:schemeClr val="tx2"/>
                </a:solidFill>
              </a:rPr>
              <a:t>Several other members of the </a:t>
            </a:r>
            <a:r>
              <a:rPr lang="en-US" sz="2400" dirty="0" err="1">
                <a:solidFill>
                  <a:schemeClr val="tx2"/>
                </a:solidFill>
              </a:rPr>
              <a:t>trichocereus</a:t>
            </a:r>
            <a:r>
              <a:rPr lang="en-US" sz="2400" dirty="0">
                <a:solidFill>
                  <a:schemeClr val="tx2"/>
                </a:solidFill>
              </a:rPr>
              <a:t> family also contain mescaline. </a:t>
            </a:r>
          </a:p>
          <a:p>
            <a:pPr marL="0" indent="0">
              <a:buNone/>
            </a:pPr>
            <a:endParaRPr lang="en-US" dirty="0"/>
          </a:p>
        </p:txBody>
      </p:sp>
      <p:pic>
        <p:nvPicPr>
          <p:cNvPr id="4" name="Picture 3" descr="peyote-cacti.jpg">
            <a:extLst>
              <a:ext uri="{FF2B5EF4-FFF2-40B4-BE49-F238E27FC236}">
                <a16:creationId xmlns:a16="http://schemas.microsoft.com/office/drawing/2014/main" id="{26653513-8F95-784F-AA75-4E547971DF22}"/>
              </a:ext>
            </a:extLst>
          </p:cNvPr>
          <p:cNvPicPr>
            <a:picLocks noChangeAspect="1"/>
          </p:cNvPicPr>
          <p:nvPr/>
        </p:nvPicPr>
        <p:blipFill>
          <a:blip r:embed="rId2" cstate="print"/>
          <a:stretch>
            <a:fillRect/>
          </a:stretch>
        </p:blipFill>
        <p:spPr>
          <a:xfrm>
            <a:off x="7422204" y="2986391"/>
            <a:ext cx="4297120" cy="2893979"/>
          </a:xfrm>
          <a:prstGeom prst="rect">
            <a:avLst/>
          </a:prstGeom>
        </p:spPr>
      </p:pic>
    </p:spTree>
    <p:extLst>
      <p:ext uri="{BB962C8B-B14F-4D97-AF65-F5344CB8AC3E}">
        <p14:creationId xmlns:p14="http://schemas.microsoft.com/office/powerpoint/2010/main" val="330879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4DCD-11D5-6B4D-92CA-8FDFD993E8A1}"/>
              </a:ext>
            </a:extLst>
          </p:cNvPr>
          <p:cNvSpPr>
            <a:spLocks noGrp="1"/>
          </p:cNvSpPr>
          <p:nvPr>
            <p:ph type="title"/>
          </p:nvPr>
        </p:nvSpPr>
        <p:spPr/>
        <p:txBody>
          <a:bodyPr/>
          <a:lstStyle/>
          <a:p>
            <a:r>
              <a:rPr lang="en-US" dirty="0"/>
              <a:t>San Pedro Cactus</a:t>
            </a:r>
          </a:p>
        </p:txBody>
      </p:sp>
      <p:sp>
        <p:nvSpPr>
          <p:cNvPr id="3" name="Content Placeholder 2">
            <a:extLst>
              <a:ext uri="{FF2B5EF4-FFF2-40B4-BE49-F238E27FC236}">
                <a16:creationId xmlns:a16="http://schemas.microsoft.com/office/drawing/2014/main" id="{ECC2156B-CF1D-2742-9721-F35F666BA8EA}"/>
              </a:ext>
            </a:extLst>
          </p:cNvPr>
          <p:cNvSpPr>
            <a:spLocks noGrp="1"/>
          </p:cNvSpPr>
          <p:nvPr>
            <p:ph idx="1"/>
          </p:nvPr>
        </p:nvSpPr>
        <p:spPr>
          <a:xfrm>
            <a:off x="1154954" y="2603500"/>
            <a:ext cx="7680127" cy="3416300"/>
          </a:xfrm>
        </p:spPr>
        <p:txBody>
          <a:bodyPr>
            <a:normAutofit/>
          </a:bodyPr>
          <a:lstStyle/>
          <a:p>
            <a:r>
              <a:rPr lang="en-US" sz="2400" dirty="0">
                <a:solidFill>
                  <a:schemeClr val="tx2"/>
                </a:solidFill>
              </a:rPr>
              <a:t>Mescaline belongs to a family of compounds known as phenethylamines, making it quite distinct from the other major psychedelics which belong to the indole family. LSD, psilocybin, </a:t>
            </a:r>
            <a:r>
              <a:rPr lang="en-US" sz="2400" dirty="0" err="1">
                <a:solidFill>
                  <a:schemeClr val="tx2"/>
                </a:solidFill>
              </a:rPr>
              <a:t>harmaline</a:t>
            </a:r>
            <a:r>
              <a:rPr lang="en-US" sz="2400" dirty="0">
                <a:solidFill>
                  <a:schemeClr val="tx2"/>
                </a:solidFill>
              </a:rPr>
              <a:t>, and DMT are all indoles. Many "designer" psychedelics, such as ecstasy (MDMA) are related to the chemistry of mescaline. </a:t>
            </a:r>
          </a:p>
          <a:p>
            <a:endParaRPr lang="en-US" sz="2400" dirty="0"/>
          </a:p>
        </p:txBody>
      </p:sp>
      <p:pic>
        <p:nvPicPr>
          <p:cNvPr id="4" name="Picture 3" descr="peyote-cacti.jpg">
            <a:extLst>
              <a:ext uri="{FF2B5EF4-FFF2-40B4-BE49-F238E27FC236}">
                <a16:creationId xmlns:a16="http://schemas.microsoft.com/office/drawing/2014/main" id="{7DB9D9E3-4B55-A148-B21E-60C3C70BD3DD}"/>
              </a:ext>
            </a:extLst>
          </p:cNvPr>
          <p:cNvPicPr>
            <a:picLocks noChangeAspect="1"/>
          </p:cNvPicPr>
          <p:nvPr/>
        </p:nvPicPr>
        <p:blipFill>
          <a:blip r:embed="rId2" cstate="print"/>
          <a:stretch>
            <a:fillRect/>
          </a:stretch>
        </p:blipFill>
        <p:spPr>
          <a:xfrm>
            <a:off x="8188735" y="3974932"/>
            <a:ext cx="3455263" cy="2327014"/>
          </a:xfrm>
          <a:prstGeom prst="rect">
            <a:avLst/>
          </a:prstGeom>
        </p:spPr>
      </p:pic>
    </p:spTree>
    <p:extLst>
      <p:ext uri="{BB962C8B-B14F-4D97-AF65-F5344CB8AC3E}">
        <p14:creationId xmlns:p14="http://schemas.microsoft.com/office/powerpoint/2010/main" val="151312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585D-D7F8-8448-A1CC-D5D2341749D9}"/>
              </a:ext>
            </a:extLst>
          </p:cNvPr>
          <p:cNvSpPr>
            <a:spLocks noGrp="1"/>
          </p:cNvSpPr>
          <p:nvPr>
            <p:ph type="title"/>
          </p:nvPr>
        </p:nvSpPr>
        <p:spPr/>
        <p:txBody>
          <a:bodyPr/>
          <a:lstStyle/>
          <a:p>
            <a:r>
              <a:rPr lang="en-US" dirty="0"/>
              <a:t>History Continued</a:t>
            </a:r>
          </a:p>
        </p:txBody>
      </p:sp>
      <p:sp>
        <p:nvSpPr>
          <p:cNvPr id="3" name="Content Placeholder 2">
            <a:extLst>
              <a:ext uri="{FF2B5EF4-FFF2-40B4-BE49-F238E27FC236}">
                <a16:creationId xmlns:a16="http://schemas.microsoft.com/office/drawing/2014/main" id="{FF9DE244-F85C-5642-BB8E-1850AF70ED4E}"/>
              </a:ext>
            </a:extLst>
          </p:cNvPr>
          <p:cNvSpPr>
            <a:spLocks noGrp="1"/>
          </p:cNvSpPr>
          <p:nvPr>
            <p:ph idx="1"/>
          </p:nvPr>
        </p:nvSpPr>
        <p:spPr>
          <a:xfrm>
            <a:off x="1154954" y="2603500"/>
            <a:ext cx="7816051" cy="3416300"/>
          </a:xfrm>
        </p:spPr>
        <p:txBody>
          <a:bodyPr>
            <a:normAutofit/>
          </a:bodyPr>
          <a:lstStyle/>
          <a:p>
            <a:r>
              <a:rPr lang="en-US" sz="2400" dirty="0"/>
              <a:t>Hallucinogenic religious use has such an in-depth history it has been postulated that Christianity evolved from a mushroom fertility cult that use </a:t>
            </a:r>
            <a:r>
              <a:rPr lang="en-US" sz="2400" i="1" dirty="0"/>
              <a:t>Amanita </a:t>
            </a:r>
            <a:r>
              <a:rPr lang="en-US" sz="2400" i="1" dirty="0" err="1"/>
              <a:t>musicaria</a:t>
            </a:r>
            <a:r>
              <a:rPr lang="en-US" sz="2400" dirty="0"/>
              <a:t> and that Christ is an allegory for the sacred mushroom (</a:t>
            </a:r>
            <a:r>
              <a:rPr lang="en-US" sz="2400" dirty="0" err="1"/>
              <a:t>Mizrach</a:t>
            </a:r>
            <a:r>
              <a:rPr lang="en-US" sz="2400" dirty="0"/>
              <a:t> p8, para 1).</a:t>
            </a:r>
          </a:p>
          <a:p>
            <a:pPr marL="0" indent="0">
              <a:buNone/>
            </a:pPr>
            <a:endParaRPr lang="en-US" sz="2400" dirty="0"/>
          </a:p>
        </p:txBody>
      </p:sp>
      <p:pic>
        <p:nvPicPr>
          <p:cNvPr id="5" name="Picture 4">
            <a:extLst>
              <a:ext uri="{FF2B5EF4-FFF2-40B4-BE49-F238E27FC236}">
                <a16:creationId xmlns:a16="http://schemas.microsoft.com/office/drawing/2014/main" id="{B9486B93-74B7-AB48-9B63-CB325FA4A56A}"/>
              </a:ext>
            </a:extLst>
          </p:cNvPr>
          <p:cNvPicPr>
            <a:picLocks noChangeAspect="1"/>
          </p:cNvPicPr>
          <p:nvPr/>
        </p:nvPicPr>
        <p:blipFill>
          <a:blip r:embed="rId2"/>
          <a:stretch>
            <a:fillRect/>
          </a:stretch>
        </p:blipFill>
        <p:spPr>
          <a:xfrm>
            <a:off x="8621979" y="4201297"/>
            <a:ext cx="3260451" cy="2323071"/>
          </a:xfrm>
          <a:prstGeom prst="rect">
            <a:avLst/>
          </a:prstGeom>
        </p:spPr>
      </p:pic>
    </p:spTree>
    <p:extLst>
      <p:ext uri="{BB962C8B-B14F-4D97-AF65-F5344CB8AC3E}">
        <p14:creationId xmlns:p14="http://schemas.microsoft.com/office/powerpoint/2010/main" val="169578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C10-D993-9545-A278-EE04960B07CF}"/>
              </a:ext>
            </a:extLst>
          </p:cNvPr>
          <p:cNvSpPr>
            <a:spLocks noGrp="1"/>
          </p:cNvSpPr>
          <p:nvPr>
            <p:ph type="title"/>
          </p:nvPr>
        </p:nvSpPr>
        <p:spPr/>
        <p:txBody>
          <a:bodyPr/>
          <a:lstStyle/>
          <a:p>
            <a:r>
              <a:rPr lang="en-US" dirty="0"/>
              <a:t>Relationship</a:t>
            </a:r>
          </a:p>
        </p:txBody>
      </p:sp>
      <p:sp>
        <p:nvSpPr>
          <p:cNvPr id="3" name="Content Placeholder 2">
            <a:extLst>
              <a:ext uri="{FF2B5EF4-FFF2-40B4-BE49-F238E27FC236}">
                <a16:creationId xmlns:a16="http://schemas.microsoft.com/office/drawing/2014/main" id="{406050EA-4297-D943-99A0-82A003276AB7}"/>
              </a:ext>
            </a:extLst>
          </p:cNvPr>
          <p:cNvSpPr>
            <a:spLocks noGrp="1"/>
          </p:cNvSpPr>
          <p:nvPr>
            <p:ph idx="1"/>
          </p:nvPr>
        </p:nvSpPr>
        <p:spPr>
          <a:xfrm>
            <a:off x="1154954" y="2603499"/>
            <a:ext cx="7726399" cy="3952943"/>
          </a:xfrm>
        </p:spPr>
        <p:txBody>
          <a:bodyPr/>
          <a:lstStyle/>
          <a:p>
            <a:r>
              <a:rPr lang="en-US" sz="2800" dirty="0"/>
              <a:t>Both plants are used by the </a:t>
            </a:r>
            <a:r>
              <a:rPr lang="en-US" sz="2800" dirty="0" err="1"/>
              <a:t>Q’eros</a:t>
            </a:r>
            <a:r>
              <a:rPr lang="en-US" sz="2800" dirty="0"/>
              <a:t> in religious ceremonies to restore balance to the subject. </a:t>
            </a:r>
          </a:p>
          <a:p>
            <a:r>
              <a:rPr lang="en-US" sz="2800" dirty="0"/>
              <a:t> “We are Born of Chaos, and our life works to restore that balance.  When we return to Chaos, it is the job of the Shaman to right that.” – </a:t>
            </a:r>
            <a:r>
              <a:rPr lang="en-US" sz="2800" dirty="0" err="1"/>
              <a:t>Amaru</a:t>
            </a:r>
            <a:r>
              <a:rPr lang="en-US" sz="2800" dirty="0"/>
              <a:t> Li</a:t>
            </a:r>
          </a:p>
          <a:p>
            <a:endParaRPr lang="en-US" dirty="0"/>
          </a:p>
        </p:txBody>
      </p:sp>
      <p:pic>
        <p:nvPicPr>
          <p:cNvPr id="4" name="Picture 3" descr="016.JPG">
            <a:extLst>
              <a:ext uri="{FF2B5EF4-FFF2-40B4-BE49-F238E27FC236}">
                <a16:creationId xmlns:a16="http://schemas.microsoft.com/office/drawing/2014/main" id="{36FE08C2-BC7E-3442-9A20-7D4DACF99746}"/>
              </a:ext>
            </a:extLst>
          </p:cNvPr>
          <p:cNvPicPr>
            <a:picLocks noChangeAspect="1"/>
          </p:cNvPicPr>
          <p:nvPr/>
        </p:nvPicPr>
        <p:blipFill>
          <a:blip r:embed="rId2" cstate="print"/>
          <a:stretch>
            <a:fillRect/>
          </a:stretch>
        </p:blipFill>
        <p:spPr>
          <a:xfrm>
            <a:off x="8764621" y="2416242"/>
            <a:ext cx="3105150" cy="4140200"/>
          </a:xfrm>
          <a:prstGeom prst="rect">
            <a:avLst/>
          </a:prstGeom>
        </p:spPr>
      </p:pic>
      <p:sp>
        <p:nvSpPr>
          <p:cNvPr id="5" name="TextBox 4">
            <a:extLst>
              <a:ext uri="{FF2B5EF4-FFF2-40B4-BE49-F238E27FC236}">
                <a16:creationId xmlns:a16="http://schemas.microsoft.com/office/drawing/2014/main" id="{6113523A-B45D-7341-AF72-3A300F35C212}"/>
              </a:ext>
            </a:extLst>
          </p:cNvPr>
          <p:cNvSpPr txBox="1"/>
          <p:nvPr/>
        </p:nvSpPr>
        <p:spPr>
          <a:xfrm>
            <a:off x="8560342" y="6468667"/>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379850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9FBD-D712-0B4B-8F5C-DA139FFD0DCD}"/>
              </a:ext>
            </a:extLst>
          </p:cNvPr>
          <p:cNvSpPr>
            <a:spLocks noGrp="1"/>
          </p:cNvSpPr>
          <p:nvPr>
            <p:ph type="title"/>
          </p:nvPr>
        </p:nvSpPr>
        <p:spPr/>
        <p:txBody>
          <a:bodyPr/>
          <a:lstStyle/>
          <a:p>
            <a:r>
              <a:rPr lang="en-US" dirty="0"/>
              <a:t>Ayahuasca</a:t>
            </a:r>
          </a:p>
        </p:txBody>
      </p:sp>
      <p:sp>
        <p:nvSpPr>
          <p:cNvPr id="3" name="Content Placeholder 2">
            <a:extLst>
              <a:ext uri="{FF2B5EF4-FFF2-40B4-BE49-F238E27FC236}">
                <a16:creationId xmlns:a16="http://schemas.microsoft.com/office/drawing/2014/main" id="{C062FC88-D531-FE4F-9F37-06B544D44417}"/>
              </a:ext>
            </a:extLst>
          </p:cNvPr>
          <p:cNvSpPr>
            <a:spLocks noGrp="1"/>
          </p:cNvSpPr>
          <p:nvPr>
            <p:ph idx="1"/>
          </p:nvPr>
        </p:nvSpPr>
        <p:spPr>
          <a:xfrm>
            <a:off x="741405" y="2360141"/>
            <a:ext cx="10651525" cy="3659659"/>
          </a:xfrm>
        </p:spPr>
        <p:txBody>
          <a:bodyPr>
            <a:noAutofit/>
          </a:bodyPr>
          <a:lstStyle/>
          <a:p>
            <a:r>
              <a:rPr lang="en-US" sz="2400" dirty="0"/>
              <a:t>Treatment	</a:t>
            </a:r>
          </a:p>
          <a:p>
            <a:pPr lvl="1"/>
            <a:r>
              <a:rPr lang="en-US" sz="2400" dirty="0"/>
              <a:t>Contrary to the Drug Tourist Ideal, the high is not the goal.  Treatment from the shaman is two-fold.</a:t>
            </a:r>
          </a:p>
          <a:p>
            <a:pPr lvl="1"/>
            <a:endParaRPr lang="en-US" sz="2400" dirty="0"/>
          </a:p>
          <a:p>
            <a:pPr lvl="2"/>
            <a:r>
              <a:rPr lang="en-US" sz="2400" dirty="0"/>
              <a:t>Create balance in the client by taking them on a journey to the inner self</a:t>
            </a:r>
          </a:p>
          <a:p>
            <a:pPr lvl="2"/>
            <a:endParaRPr lang="en-US" sz="2400" dirty="0"/>
          </a:p>
          <a:p>
            <a:pPr lvl="2"/>
            <a:r>
              <a:rPr lang="en-US" sz="2400" dirty="0"/>
              <a:t>Treat the body.  Ayahuasca is a </a:t>
            </a:r>
            <a:r>
              <a:rPr lang="en-US" sz="2400" dirty="0" err="1"/>
              <a:t>vermifuge</a:t>
            </a:r>
            <a:r>
              <a:rPr lang="en-US" sz="2400" dirty="0"/>
              <a:t>, killing and expelling the worms from the lack of clean water. </a:t>
            </a:r>
          </a:p>
        </p:txBody>
      </p:sp>
    </p:spTree>
    <p:extLst>
      <p:ext uri="{BB962C8B-B14F-4D97-AF65-F5344CB8AC3E}">
        <p14:creationId xmlns:p14="http://schemas.microsoft.com/office/powerpoint/2010/main" val="243094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443A-E956-4C44-B8EF-264CDD3DF59D}"/>
              </a:ext>
            </a:extLst>
          </p:cNvPr>
          <p:cNvSpPr>
            <a:spLocks noGrp="1"/>
          </p:cNvSpPr>
          <p:nvPr>
            <p:ph type="title"/>
          </p:nvPr>
        </p:nvSpPr>
        <p:spPr/>
        <p:txBody>
          <a:bodyPr/>
          <a:lstStyle/>
          <a:p>
            <a:r>
              <a:rPr lang="en-US" dirty="0"/>
              <a:t>Abuse Potential </a:t>
            </a:r>
          </a:p>
        </p:txBody>
      </p:sp>
      <p:sp>
        <p:nvSpPr>
          <p:cNvPr id="3" name="Content Placeholder 2">
            <a:extLst>
              <a:ext uri="{FF2B5EF4-FFF2-40B4-BE49-F238E27FC236}">
                <a16:creationId xmlns:a16="http://schemas.microsoft.com/office/drawing/2014/main" id="{0DAEBF3D-88D3-B941-A1EB-4BDE4FA69530}"/>
              </a:ext>
            </a:extLst>
          </p:cNvPr>
          <p:cNvSpPr>
            <a:spLocks noGrp="1"/>
          </p:cNvSpPr>
          <p:nvPr>
            <p:ph idx="1"/>
          </p:nvPr>
        </p:nvSpPr>
        <p:spPr>
          <a:xfrm>
            <a:off x="1154954" y="2397211"/>
            <a:ext cx="10435684" cy="3622589"/>
          </a:xfrm>
        </p:spPr>
        <p:txBody>
          <a:bodyPr>
            <a:noAutofit/>
          </a:bodyPr>
          <a:lstStyle/>
          <a:p>
            <a:r>
              <a:rPr lang="en-US" sz="2400" dirty="0"/>
              <a:t>One of the reasons the United States banned import of the </a:t>
            </a:r>
            <a:r>
              <a:rPr lang="en-US" sz="2400" i="1" dirty="0"/>
              <a:t>B. caapi </a:t>
            </a:r>
            <a:r>
              <a:rPr lang="en-US" sz="2400" dirty="0"/>
              <a:t>vine and labeled it a Schedule I drug is they claimed it has a high potential for abuse because of the hallucinogenic properties. </a:t>
            </a:r>
          </a:p>
          <a:p>
            <a:pPr marL="0" indent="0">
              <a:buNone/>
            </a:pPr>
            <a:r>
              <a:rPr lang="en-US" sz="2400" b="1" dirty="0"/>
              <a:t>							Schedule I</a:t>
            </a:r>
            <a:endParaRPr lang="en-US" sz="2400" dirty="0"/>
          </a:p>
          <a:p>
            <a:r>
              <a:rPr lang="en-US" sz="2400" dirty="0"/>
              <a:t>Schedule I drugs, substances, or chemicals are defined as drugs with no currently accepted medical use and a high potential for abuse.</a:t>
            </a:r>
          </a:p>
          <a:p>
            <a:pPr lvl="1"/>
            <a:r>
              <a:rPr lang="en-US" sz="2400" dirty="0"/>
              <a:t>Source: </a:t>
            </a:r>
            <a:r>
              <a:rPr lang="en-US" sz="2400" dirty="0">
                <a:hlinkClick r:id="rId2"/>
              </a:rPr>
              <a:t>https://www.dea.gov/druginfo/ds.shtml</a:t>
            </a:r>
            <a:endParaRPr lang="en-US" sz="2400" dirty="0"/>
          </a:p>
          <a:p>
            <a:pPr lvl="1"/>
            <a:endParaRPr lang="en-US" sz="2400" dirty="0"/>
          </a:p>
          <a:p>
            <a:pPr marL="457200" lvl="1" indent="0">
              <a:buNone/>
            </a:pPr>
            <a:endParaRPr lang="en-US" sz="2400" dirty="0"/>
          </a:p>
        </p:txBody>
      </p:sp>
    </p:spTree>
    <p:extLst>
      <p:ext uri="{BB962C8B-B14F-4D97-AF65-F5344CB8AC3E}">
        <p14:creationId xmlns:p14="http://schemas.microsoft.com/office/powerpoint/2010/main" val="413532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2074-1E0F-6D4E-9BEB-655BDBE12F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71C007-FE4D-8D4A-BF58-E7BF9D6948F8}"/>
              </a:ext>
            </a:extLst>
          </p:cNvPr>
          <p:cNvSpPr>
            <a:spLocks noGrp="1"/>
          </p:cNvSpPr>
          <p:nvPr>
            <p:ph idx="1"/>
          </p:nvPr>
        </p:nvSpPr>
        <p:spPr/>
        <p:txBody>
          <a:bodyPr/>
          <a:lstStyle/>
          <a:p>
            <a:endParaRPr lang="en-US" dirty="0"/>
          </a:p>
          <a:p>
            <a:pPr marL="0" indent="0">
              <a:buNone/>
            </a:pPr>
            <a:endParaRPr lang="en-US" dirty="0"/>
          </a:p>
          <a:p>
            <a:pPr marL="0" indent="0">
              <a:buNone/>
            </a:pPr>
            <a:r>
              <a:rPr lang="en-US" dirty="0"/>
              <a:t>“There is virtually no people known to anthropology- however remote, isolated, or primitive in which some form of doctoring with plants was not practiced.”      –Barbara Griggs, “The Green Pharmacy”.</a:t>
            </a:r>
          </a:p>
          <a:p>
            <a:endParaRPr lang="en-US" dirty="0"/>
          </a:p>
        </p:txBody>
      </p:sp>
    </p:spTree>
    <p:extLst>
      <p:ext uri="{BB962C8B-B14F-4D97-AF65-F5344CB8AC3E}">
        <p14:creationId xmlns:p14="http://schemas.microsoft.com/office/powerpoint/2010/main" val="58602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7FF6-0165-484B-A3E4-E4868AD1DEAA}"/>
              </a:ext>
            </a:extLst>
          </p:cNvPr>
          <p:cNvSpPr>
            <a:spLocks noGrp="1"/>
          </p:cNvSpPr>
          <p:nvPr>
            <p:ph type="title"/>
          </p:nvPr>
        </p:nvSpPr>
        <p:spPr/>
        <p:txBody>
          <a:bodyPr/>
          <a:lstStyle/>
          <a:p>
            <a:r>
              <a:rPr lang="en-US" dirty="0"/>
              <a:t>Abuse Potential cont’d</a:t>
            </a:r>
          </a:p>
        </p:txBody>
      </p:sp>
      <p:sp>
        <p:nvSpPr>
          <p:cNvPr id="3" name="Content Placeholder 2">
            <a:extLst>
              <a:ext uri="{FF2B5EF4-FFF2-40B4-BE49-F238E27FC236}">
                <a16:creationId xmlns:a16="http://schemas.microsoft.com/office/drawing/2014/main" id="{D77AFAF6-8475-594B-9FCE-42507EAE1790}"/>
              </a:ext>
            </a:extLst>
          </p:cNvPr>
          <p:cNvSpPr>
            <a:spLocks noGrp="1"/>
          </p:cNvSpPr>
          <p:nvPr>
            <p:ph idx="1"/>
          </p:nvPr>
        </p:nvSpPr>
        <p:spPr/>
        <p:txBody>
          <a:bodyPr>
            <a:normAutofit lnSpcReduction="10000"/>
          </a:bodyPr>
          <a:lstStyle/>
          <a:p>
            <a:r>
              <a:rPr lang="en-US" sz="2400" dirty="0"/>
              <a:t>The ayahuasca ritual produces a three day long bout of nausea, dizziness, diarrhea, vomiting, lethargy, lightheadedness and hallucinations.</a:t>
            </a:r>
          </a:p>
          <a:p>
            <a:pPr marL="0" indent="0">
              <a:buNone/>
            </a:pPr>
            <a:endParaRPr lang="en-US" sz="2400" dirty="0"/>
          </a:p>
          <a:p>
            <a:pPr marL="0" indent="0">
              <a:buNone/>
            </a:pPr>
            <a:r>
              <a:rPr lang="en-US" sz="2400" dirty="0"/>
              <a:t>	Because of this, the western romanticized notion of a shaman and client going into the woods together for ceremony is simply untrue. Ayahuasca ceremony requires many support staff, to bring water, clean buckets, food for the support staff, drummers and more. </a:t>
            </a:r>
          </a:p>
        </p:txBody>
      </p:sp>
    </p:spTree>
    <p:extLst>
      <p:ext uri="{BB962C8B-B14F-4D97-AF65-F5344CB8AC3E}">
        <p14:creationId xmlns:p14="http://schemas.microsoft.com/office/powerpoint/2010/main" val="277479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36C4-3254-C347-A987-6F52918E738B}"/>
              </a:ext>
            </a:extLst>
          </p:cNvPr>
          <p:cNvSpPr>
            <a:spLocks noGrp="1"/>
          </p:cNvSpPr>
          <p:nvPr>
            <p:ph type="title"/>
          </p:nvPr>
        </p:nvSpPr>
        <p:spPr/>
        <p:txBody>
          <a:bodyPr/>
          <a:lstStyle/>
          <a:p>
            <a:r>
              <a:rPr lang="en-US" dirty="0"/>
              <a:t>Abuse Potential </a:t>
            </a:r>
          </a:p>
        </p:txBody>
      </p:sp>
      <p:sp>
        <p:nvSpPr>
          <p:cNvPr id="3" name="Content Placeholder 2">
            <a:extLst>
              <a:ext uri="{FF2B5EF4-FFF2-40B4-BE49-F238E27FC236}">
                <a16:creationId xmlns:a16="http://schemas.microsoft.com/office/drawing/2014/main" id="{6F21D30D-CF1C-B940-AF25-5490D3CCEC4A}"/>
              </a:ext>
            </a:extLst>
          </p:cNvPr>
          <p:cNvSpPr>
            <a:spLocks noGrp="1"/>
          </p:cNvSpPr>
          <p:nvPr>
            <p:ph idx="1"/>
          </p:nvPr>
        </p:nvSpPr>
        <p:spPr>
          <a:xfrm>
            <a:off x="1154954" y="2603500"/>
            <a:ext cx="10744603" cy="3416300"/>
          </a:xfrm>
        </p:spPr>
        <p:txBody>
          <a:bodyPr>
            <a:noAutofit/>
          </a:bodyPr>
          <a:lstStyle/>
          <a:p>
            <a:r>
              <a:rPr lang="en-US" sz="2400" dirty="0"/>
              <a:t>Fasting is required for participants of the ritual because</a:t>
            </a:r>
          </a:p>
          <a:p>
            <a:pPr lvl="1"/>
            <a:r>
              <a:rPr lang="en-US" sz="2400" dirty="0"/>
              <a:t> The vomiting is intense and lasts for most of the first day</a:t>
            </a:r>
          </a:p>
          <a:p>
            <a:pPr lvl="1"/>
            <a:r>
              <a:rPr lang="en-US" sz="2400" dirty="0"/>
              <a:t>Foods can interact with the brew and cause unsafe spikes in blood pressure</a:t>
            </a:r>
          </a:p>
          <a:p>
            <a:pPr lvl="1"/>
            <a:endParaRPr lang="en-US" sz="2400" dirty="0"/>
          </a:p>
          <a:p>
            <a:pPr lvl="1"/>
            <a:r>
              <a:rPr lang="en-US" sz="2400" dirty="0" err="1"/>
              <a:t>Doerng-Silveira</a:t>
            </a:r>
            <a:r>
              <a:rPr lang="en-US" sz="2400" dirty="0"/>
              <a:t> et al conclude that drug use in a religious setting, with reverence and the weight of the ritual and community involvement is a protective factor in abuse of the drug.</a:t>
            </a:r>
          </a:p>
        </p:txBody>
      </p:sp>
    </p:spTree>
    <p:extLst>
      <p:ext uri="{BB962C8B-B14F-4D97-AF65-F5344CB8AC3E}">
        <p14:creationId xmlns:p14="http://schemas.microsoft.com/office/powerpoint/2010/main" val="357170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DE0B-A7A1-2B4A-8303-986312C6AA78}"/>
              </a:ext>
            </a:extLst>
          </p:cNvPr>
          <p:cNvSpPr>
            <a:spLocks noGrp="1"/>
          </p:cNvSpPr>
          <p:nvPr>
            <p:ph type="title"/>
          </p:nvPr>
        </p:nvSpPr>
        <p:spPr/>
        <p:txBody>
          <a:bodyPr/>
          <a:lstStyle/>
          <a:p>
            <a:r>
              <a:rPr lang="en-US" dirty="0"/>
              <a:t>Ayahuasca Ritual</a:t>
            </a:r>
          </a:p>
        </p:txBody>
      </p:sp>
      <p:sp>
        <p:nvSpPr>
          <p:cNvPr id="3" name="Content Placeholder 2">
            <a:extLst>
              <a:ext uri="{FF2B5EF4-FFF2-40B4-BE49-F238E27FC236}">
                <a16:creationId xmlns:a16="http://schemas.microsoft.com/office/drawing/2014/main" id="{1BC8354C-B7AC-4C4E-B932-7F327B6D167B}"/>
              </a:ext>
            </a:extLst>
          </p:cNvPr>
          <p:cNvSpPr>
            <a:spLocks noGrp="1"/>
          </p:cNvSpPr>
          <p:nvPr>
            <p:ph idx="1"/>
          </p:nvPr>
        </p:nvSpPr>
        <p:spPr>
          <a:xfrm>
            <a:off x="1154954" y="2603500"/>
            <a:ext cx="5777187" cy="3416300"/>
          </a:xfrm>
        </p:spPr>
        <p:txBody>
          <a:bodyPr/>
          <a:lstStyle/>
          <a:p>
            <a:pPr marL="0" indent="0">
              <a:buNone/>
            </a:pPr>
            <a:r>
              <a:rPr lang="en-US" sz="2400" dirty="0"/>
              <a:t>Not all of the Shaman’s healing requires psychotropic medicine.  The ceremonies to right a person’s “</a:t>
            </a:r>
            <a:r>
              <a:rPr lang="en-US" sz="2400" i="1" dirty="0" err="1"/>
              <a:t>pacha</a:t>
            </a:r>
            <a:r>
              <a:rPr lang="en-US" sz="2400" i="1" dirty="0"/>
              <a:t>” </a:t>
            </a:r>
            <a:r>
              <a:rPr lang="en-US" sz="2400" dirty="0"/>
              <a:t>can involve drumming, dancing, singing and music as well as medicinal methods.  </a:t>
            </a:r>
          </a:p>
          <a:p>
            <a:endParaRPr lang="en-US" dirty="0"/>
          </a:p>
        </p:txBody>
      </p:sp>
      <p:pic>
        <p:nvPicPr>
          <p:cNvPr id="6" name="Picture 5" descr="020.JPG">
            <a:extLst>
              <a:ext uri="{FF2B5EF4-FFF2-40B4-BE49-F238E27FC236}">
                <a16:creationId xmlns:a16="http://schemas.microsoft.com/office/drawing/2014/main" id="{95E4FDE7-DD1E-7F40-ADD8-C1C3E5E8FBA8}"/>
              </a:ext>
            </a:extLst>
          </p:cNvPr>
          <p:cNvPicPr>
            <a:picLocks noChangeAspect="1"/>
          </p:cNvPicPr>
          <p:nvPr/>
        </p:nvPicPr>
        <p:blipFill>
          <a:blip r:embed="rId2" cstate="print"/>
          <a:stretch>
            <a:fillRect/>
          </a:stretch>
        </p:blipFill>
        <p:spPr>
          <a:xfrm>
            <a:off x="7766222" y="1549571"/>
            <a:ext cx="3519488" cy="4692650"/>
          </a:xfrm>
          <a:prstGeom prst="rect">
            <a:avLst/>
          </a:prstGeom>
        </p:spPr>
      </p:pic>
    </p:spTree>
    <p:extLst>
      <p:ext uri="{BB962C8B-B14F-4D97-AF65-F5344CB8AC3E}">
        <p14:creationId xmlns:p14="http://schemas.microsoft.com/office/powerpoint/2010/main" val="5596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93BB-D182-2548-A75D-DE298FB660E5}"/>
              </a:ext>
            </a:extLst>
          </p:cNvPr>
          <p:cNvSpPr>
            <a:spLocks noGrp="1"/>
          </p:cNvSpPr>
          <p:nvPr>
            <p:ph type="title"/>
          </p:nvPr>
        </p:nvSpPr>
        <p:spPr/>
        <p:txBody>
          <a:bodyPr/>
          <a:lstStyle/>
          <a:p>
            <a:r>
              <a:rPr lang="en-US" dirty="0"/>
              <a:t>Shaman’s “Sheet Music”</a:t>
            </a:r>
          </a:p>
        </p:txBody>
      </p:sp>
      <p:pic>
        <p:nvPicPr>
          <p:cNvPr id="4" name="Content Placeholder 3" descr="014.JPG">
            <a:extLst>
              <a:ext uri="{FF2B5EF4-FFF2-40B4-BE49-F238E27FC236}">
                <a16:creationId xmlns:a16="http://schemas.microsoft.com/office/drawing/2014/main" id="{EF3EA669-346D-E342-B431-443D846A116D}"/>
              </a:ext>
            </a:extLst>
          </p:cNvPr>
          <p:cNvPicPr>
            <a:picLocks noGrp="1" noChangeAspect="1"/>
          </p:cNvPicPr>
          <p:nvPr>
            <p:ph idx="1"/>
          </p:nvPr>
        </p:nvPicPr>
        <p:blipFill>
          <a:blip r:embed="rId2" cstate="print"/>
          <a:stretch>
            <a:fillRect/>
          </a:stretch>
        </p:blipFill>
        <p:spPr>
          <a:xfrm>
            <a:off x="674021" y="2372496"/>
            <a:ext cx="5019995" cy="3768811"/>
          </a:xfrm>
          <a:prstGeom prst="rect">
            <a:avLst/>
          </a:prstGeom>
        </p:spPr>
      </p:pic>
      <p:pic>
        <p:nvPicPr>
          <p:cNvPr id="5" name="Picture 4" descr="015.JPG">
            <a:extLst>
              <a:ext uri="{FF2B5EF4-FFF2-40B4-BE49-F238E27FC236}">
                <a16:creationId xmlns:a16="http://schemas.microsoft.com/office/drawing/2014/main" id="{F7FDB63E-BD2A-654C-B2D0-27D28A8592B4}"/>
              </a:ext>
            </a:extLst>
          </p:cNvPr>
          <p:cNvPicPr>
            <a:picLocks noChangeAspect="1"/>
          </p:cNvPicPr>
          <p:nvPr/>
        </p:nvPicPr>
        <p:blipFill>
          <a:blip r:embed="rId3" cstate="print"/>
          <a:stretch>
            <a:fillRect/>
          </a:stretch>
        </p:blipFill>
        <p:spPr>
          <a:xfrm flipH="1">
            <a:off x="6963547" y="1882001"/>
            <a:ext cx="3562350" cy="4749800"/>
          </a:xfrm>
          <a:prstGeom prst="rect">
            <a:avLst/>
          </a:prstGeom>
        </p:spPr>
      </p:pic>
    </p:spTree>
    <p:extLst>
      <p:ext uri="{BB962C8B-B14F-4D97-AF65-F5344CB8AC3E}">
        <p14:creationId xmlns:p14="http://schemas.microsoft.com/office/powerpoint/2010/main" val="273665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A609-6A47-7E49-8996-A91E7498F95E}"/>
              </a:ext>
            </a:extLst>
          </p:cNvPr>
          <p:cNvSpPr>
            <a:spLocks noGrp="1"/>
          </p:cNvSpPr>
          <p:nvPr>
            <p:ph type="title"/>
          </p:nvPr>
        </p:nvSpPr>
        <p:spPr/>
        <p:txBody>
          <a:bodyPr/>
          <a:lstStyle/>
          <a:p>
            <a:r>
              <a:rPr lang="en-US" dirty="0"/>
              <a:t>Ayahuasca as Medicine</a:t>
            </a:r>
          </a:p>
        </p:txBody>
      </p:sp>
      <p:sp>
        <p:nvSpPr>
          <p:cNvPr id="3" name="Content Placeholder 2">
            <a:extLst>
              <a:ext uri="{FF2B5EF4-FFF2-40B4-BE49-F238E27FC236}">
                <a16:creationId xmlns:a16="http://schemas.microsoft.com/office/drawing/2014/main" id="{EEADBD3A-CDC8-C744-815D-68DCE128CE24}"/>
              </a:ext>
            </a:extLst>
          </p:cNvPr>
          <p:cNvSpPr>
            <a:spLocks noGrp="1"/>
          </p:cNvSpPr>
          <p:nvPr>
            <p:ph idx="1"/>
          </p:nvPr>
        </p:nvSpPr>
        <p:spPr>
          <a:xfrm>
            <a:off x="1154954" y="2603500"/>
            <a:ext cx="8508029" cy="3416300"/>
          </a:xfrm>
        </p:spPr>
        <p:txBody>
          <a:bodyPr>
            <a:normAutofit/>
          </a:bodyPr>
          <a:lstStyle/>
          <a:p>
            <a:r>
              <a:rPr lang="en-US" sz="2400" dirty="0"/>
              <a:t>Monoamine oxidase inhibitors (MAOIs) are a class of anti-depressant medications commonly prescribed as effective treatments for anxiety, panic disorders, Parkinson’s disease and a-typical depressive disorders. </a:t>
            </a:r>
          </a:p>
          <a:p>
            <a:pPr marL="0" indent="0">
              <a:buNone/>
            </a:pPr>
            <a:endParaRPr lang="en-US" sz="2400" dirty="0"/>
          </a:p>
          <a:p>
            <a:r>
              <a:rPr lang="en-US" sz="2400" dirty="0"/>
              <a:t>Shamans and clients both report the anti-depressant effects of the treatment to last more than six months.  </a:t>
            </a:r>
          </a:p>
        </p:txBody>
      </p:sp>
    </p:spTree>
    <p:extLst>
      <p:ext uri="{BB962C8B-B14F-4D97-AF65-F5344CB8AC3E}">
        <p14:creationId xmlns:p14="http://schemas.microsoft.com/office/powerpoint/2010/main" val="282786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2314-8AA5-E749-8C0A-8DFD422E83F5}"/>
              </a:ext>
            </a:extLst>
          </p:cNvPr>
          <p:cNvSpPr>
            <a:spLocks noGrp="1"/>
          </p:cNvSpPr>
          <p:nvPr>
            <p:ph type="title"/>
          </p:nvPr>
        </p:nvSpPr>
        <p:spPr/>
        <p:txBody>
          <a:bodyPr/>
          <a:lstStyle/>
          <a:p>
            <a:r>
              <a:rPr lang="en-US" dirty="0"/>
              <a:t>Drug Tourism- Peru</a:t>
            </a:r>
          </a:p>
        </p:txBody>
      </p:sp>
      <p:sp>
        <p:nvSpPr>
          <p:cNvPr id="3" name="Content Placeholder 2">
            <a:extLst>
              <a:ext uri="{FF2B5EF4-FFF2-40B4-BE49-F238E27FC236}">
                <a16:creationId xmlns:a16="http://schemas.microsoft.com/office/drawing/2014/main" id="{A26F891F-780B-1D47-AFEE-63248DCFAFB6}"/>
              </a:ext>
            </a:extLst>
          </p:cNvPr>
          <p:cNvSpPr>
            <a:spLocks noGrp="1"/>
          </p:cNvSpPr>
          <p:nvPr>
            <p:ph idx="1"/>
          </p:nvPr>
        </p:nvSpPr>
        <p:spPr/>
        <p:txBody>
          <a:bodyPr>
            <a:normAutofit/>
          </a:bodyPr>
          <a:lstStyle/>
          <a:p>
            <a:r>
              <a:rPr lang="en-US" sz="2400" dirty="0"/>
              <a:t>People seeking the counsel of the ayahuasca spirits travel from Europe and the United States to the Amazonian region to partake in the ritual where the plant is legal.</a:t>
            </a:r>
          </a:p>
          <a:p>
            <a:pPr lvl="1"/>
            <a:r>
              <a:rPr lang="en-US" sz="2200" dirty="0"/>
              <a:t>Mike, 24, male, native of Delaware</a:t>
            </a:r>
          </a:p>
          <a:p>
            <a:pPr lvl="2"/>
            <a:r>
              <a:rPr lang="en-US" sz="2000" dirty="0"/>
              <a:t>Discovered ayahuasca through research on indigenous shamanic practices in Peru.</a:t>
            </a:r>
          </a:p>
        </p:txBody>
      </p:sp>
    </p:spTree>
    <p:extLst>
      <p:ext uri="{BB962C8B-B14F-4D97-AF65-F5344CB8AC3E}">
        <p14:creationId xmlns:p14="http://schemas.microsoft.com/office/powerpoint/2010/main" val="201352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8B86-8EA9-F343-AF08-4B502903387B}"/>
              </a:ext>
            </a:extLst>
          </p:cNvPr>
          <p:cNvSpPr>
            <a:spLocks noGrp="1"/>
          </p:cNvSpPr>
          <p:nvPr>
            <p:ph type="title"/>
          </p:nvPr>
        </p:nvSpPr>
        <p:spPr/>
        <p:txBody>
          <a:bodyPr/>
          <a:lstStyle/>
          <a:p>
            <a:r>
              <a:rPr lang="en-US" dirty="0"/>
              <a:t>Drug Tourism- Mike</a:t>
            </a:r>
          </a:p>
        </p:txBody>
      </p:sp>
      <p:sp>
        <p:nvSpPr>
          <p:cNvPr id="3" name="Content Placeholder 2">
            <a:extLst>
              <a:ext uri="{FF2B5EF4-FFF2-40B4-BE49-F238E27FC236}">
                <a16:creationId xmlns:a16="http://schemas.microsoft.com/office/drawing/2014/main" id="{4381E091-1B23-0647-89F4-7B4A610929D0}"/>
              </a:ext>
            </a:extLst>
          </p:cNvPr>
          <p:cNvSpPr>
            <a:spLocks noGrp="1"/>
          </p:cNvSpPr>
          <p:nvPr>
            <p:ph idx="1"/>
          </p:nvPr>
        </p:nvSpPr>
        <p:spPr/>
        <p:txBody>
          <a:bodyPr>
            <a:noAutofit/>
          </a:bodyPr>
          <a:lstStyle/>
          <a:p>
            <a:r>
              <a:rPr lang="en-US" sz="2400" dirty="0"/>
              <a:t>”I was drawn to Peru and to ayahuasca, both from it’s history and cultural use and from the beautiful spiritual ceremonies involved in the process(sic).”</a:t>
            </a:r>
          </a:p>
          <a:p>
            <a:r>
              <a:rPr lang="en-US" sz="2400" dirty="0"/>
              <a:t>“I have been on a mission to visit Peru and participate ever since.”</a:t>
            </a:r>
          </a:p>
          <a:p>
            <a:r>
              <a:rPr lang="en-US" sz="2400" dirty="0"/>
              <a:t>My first impression (of the ritual) was disgust (over the defecation) and apprehension.  I mean, I’m meeting a stranger at the airport to go into the jungle.  Who knows if I ever come back.”</a:t>
            </a:r>
          </a:p>
        </p:txBody>
      </p:sp>
    </p:spTree>
    <p:extLst>
      <p:ext uri="{BB962C8B-B14F-4D97-AF65-F5344CB8AC3E}">
        <p14:creationId xmlns:p14="http://schemas.microsoft.com/office/powerpoint/2010/main" val="195000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4770-11FE-8342-BD23-2B853FA39F56}"/>
              </a:ext>
            </a:extLst>
          </p:cNvPr>
          <p:cNvSpPr>
            <a:spLocks noGrp="1"/>
          </p:cNvSpPr>
          <p:nvPr>
            <p:ph type="title"/>
          </p:nvPr>
        </p:nvSpPr>
        <p:spPr/>
        <p:txBody>
          <a:bodyPr/>
          <a:lstStyle/>
          <a:p>
            <a:r>
              <a:rPr lang="en-US" dirty="0"/>
              <a:t>Drug Tourism- Mike</a:t>
            </a:r>
          </a:p>
        </p:txBody>
      </p:sp>
      <p:sp>
        <p:nvSpPr>
          <p:cNvPr id="3" name="Content Placeholder 2">
            <a:extLst>
              <a:ext uri="{FF2B5EF4-FFF2-40B4-BE49-F238E27FC236}">
                <a16:creationId xmlns:a16="http://schemas.microsoft.com/office/drawing/2014/main" id="{6617DABE-6E0B-0C47-9AC1-BCDF0B09D8D0}"/>
              </a:ext>
            </a:extLst>
          </p:cNvPr>
          <p:cNvSpPr>
            <a:spLocks noGrp="1"/>
          </p:cNvSpPr>
          <p:nvPr>
            <p:ph idx="1"/>
          </p:nvPr>
        </p:nvSpPr>
        <p:spPr/>
        <p:txBody>
          <a:bodyPr>
            <a:normAutofit/>
          </a:bodyPr>
          <a:lstStyle/>
          <a:p>
            <a:r>
              <a:rPr lang="en-US" sz="2400" dirty="0"/>
              <a:t>“…I nearly gave up on the idea.”</a:t>
            </a:r>
          </a:p>
          <a:p>
            <a:endParaRPr lang="en-US" sz="2400" dirty="0"/>
          </a:p>
          <a:p>
            <a:r>
              <a:rPr lang="en-US" sz="2400" dirty="0"/>
              <a:t>“There is nothing wrong with letting  your body do what it does.  Nakedness, for instance is accepted and even celebrated.”</a:t>
            </a:r>
          </a:p>
          <a:p>
            <a:r>
              <a:rPr lang="en-US" sz="2400" dirty="0"/>
              <a:t>“You cannot have joy without pain, or spiritual awakening without physical purging.”</a:t>
            </a:r>
          </a:p>
        </p:txBody>
      </p:sp>
    </p:spTree>
    <p:extLst>
      <p:ext uri="{BB962C8B-B14F-4D97-AF65-F5344CB8AC3E}">
        <p14:creationId xmlns:p14="http://schemas.microsoft.com/office/powerpoint/2010/main" val="228857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29B3-B96C-F445-9239-47974ACEC000}"/>
              </a:ext>
            </a:extLst>
          </p:cNvPr>
          <p:cNvSpPr>
            <a:spLocks noGrp="1"/>
          </p:cNvSpPr>
          <p:nvPr>
            <p:ph type="title"/>
          </p:nvPr>
        </p:nvSpPr>
        <p:spPr/>
        <p:txBody>
          <a:bodyPr/>
          <a:lstStyle/>
          <a:p>
            <a:r>
              <a:rPr lang="en-US" dirty="0"/>
              <a:t>Drug Tourism- Mike</a:t>
            </a:r>
          </a:p>
        </p:txBody>
      </p:sp>
      <p:sp>
        <p:nvSpPr>
          <p:cNvPr id="3" name="Content Placeholder 2">
            <a:extLst>
              <a:ext uri="{FF2B5EF4-FFF2-40B4-BE49-F238E27FC236}">
                <a16:creationId xmlns:a16="http://schemas.microsoft.com/office/drawing/2014/main" id="{2F7378C1-4EDD-EA42-83C1-E58A1BEC69E7}"/>
              </a:ext>
            </a:extLst>
          </p:cNvPr>
          <p:cNvSpPr>
            <a:spLocks noGrp="1"/>
          </p:cNvSpPr>
          <p:nvPr>
            <p:ph idx="1"/>
          </p:nvPr>
        </p:nvSpPr>
        <p:spPr/>
        <p:txBody>
          <a:bodyPr>
            <a:normAutofit/>
          </a:bodyPr>
          <a:lstStyle/>
          <a:p>
            <a:r>
              <a:rPr lang="en-US" sz="2400" dirty="0"/>
              <a:t>Mike feels that most Americans would see the purging aspect of the ceremony as “gross” and would therefore not seek out ayahuasca.</a:t>
            </a:r>
          </a:p>
          <a:p>
            <a:r>
              <a:rPr lang="en-US" sz="2400" dirty="0"/>
              <a:t>“The rituals associated with ayahuasca are designed for serious spiritual reflection, not for jollies with your friends.”</a:t>
            </a:r>
          </a:p>
          <a:p>
            <a:r>
              <a:rPr lang="en-US" sz="2400" dirty="0"/>
              <a:t>Mike states that if that were the goal there are more readily available, “fun-loving party drugs” available.</a:t>
            </a:r>
          </a:p>
        </p:txBody>
      </p:sp>
    </p:spTree>
    <p:extLst>
      <p:ext uri="{BB962C8B-B14F-4D97-AF65-F5344CB8AC3E}">
        <p14:creationId xmlns:p14="http://schemas.microsoft.com/office/powerpoint/2010/main" val="107249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CAF3-E846-5D47-AC1B-A7DBB0F13002}"/>
              </a:ext>
            </a:extLst>
          </p:cNvPr>
          <p:cNvSpPr>
            <a:spLocks noGrp="1"/>
          </p:cNvSpPr>
          <p:nvPr>
            <p:ph type="title"/>
          </p:nvPr>
        </p:nvSpPr>
        <p:spPr/>
        <p:txBody>
          <a:bodyPr/>
          <a:lstStyle/>
          <a:p>
            <a:r>
              <a:rPr lang="en-US" dirty="0"/>
              <a:t>Santo </a:t>
            </a:r>
            <a:r>
              <a:rPr lang="en-US" dirty="0" err="1"/>
              <a:t>Daime</a:t>
            </a:r>
            <a:r>
              <a:rPr lang="en-US" dirty="0"/>
              <a:t> Church</a:t>
            </a:r>
          </a:p>
        </p:txBody>
      </p:sp>
      <p:sp>
        <p:nvSpPr>
          <p:cNvPr id="3" name="Content Placeholder 2">
            <a:extLst>
              <a:ext uri="{FF2B5EF4-FFF2-40B4-BE49-F238E27FC236}">
                <a16:creationId xmlns:a16="http://schemas.microsoft.com/office/drawing/2014/main" id="{B9884705-BC32-C446-BF60-C7F3A6AAB6DE}"/>
              </a:ext>
            </a:extLst>
          </p:cNvPr>
          <p:cNvSpPr>
            <a:spLocks noGrp="1"/>
          </p:cNvSpPr>
          <p:nvPr>
            <p:ph idx="1"/>
          </p:nvPr>
        </p:nvSpPr>
        <p:spPr>
          <a:xfrm>
            <a:off x="549473" y="2578786"/>
            <a:ext cx="5394127" cy="4019722"/>
          </a:xfrm>
        </p:spPr>
        <p:txBody>
          <a:bodyPr>
            <a:normAutofit/>
          </a:bodyPr>
          <a:lstStyle/>
          <a:p>
            <a:r>
              <a:rPr lang="en-US" dirty="0"/>
              <a:t>Syncretic religion established in Brazil in the 1920’s</a:t>
            </a:r>
          </a:p>
          <a:p>
            <a:r>
              <a:rPr lang="en-US" dirty="0"/>
              <a:t>Founder </a:t>
            </a:r>
            <a:r>
              <a:rPr lang="en-US" dirty="0" err="1"/>
              <a:t>Raimundo</a:t>
            </a:r>
            <a:r>
              <a:rPr lang="en-US" dirty="0"/>
              <a:t> </a:t>
            </a:r>
            <a:r>
              <a:rPr lang="en-US" dirty="0" err="1"/>
              <a:t>Ireneu</a:t>
            </a:r>
            <a:r>
              <a:rPr lang="en-US" dirty="0"/>
              <a:t> Serra after he encountered local villagers using ayahuasca</a:t>
            </a:r>
          </a:p>
          <a:p>
            <a:r>
              <a:rPr lang="en-US" dirty="0"/>
              <a:t>He had visions of the “Queen of the Forest” who he likened to the Virgin Mary. </a:t>
            </a:r>
          </a:p>
          <a:p>
            <a:r>
              <a:rPr lang="en-US" dirty="0"/>
              <a:t> Incorporating south American shamanism and folk Catholicism, Spiritism and African animism. </a:t>
            </a:r>
          </a:p>
        </p:txBody>
      </p:sp>
      <p:pic>
        <p:nvPicPr>
          <p:cNvPr id="5" name="Picture 4">
            <a:extLst>
              <a:ext uri="{FF2B5EF4-FFF2-40B4-BE49-F238E27FC236}">
                <a16:creationId xmlns:a16="http://schemas.microsoft.com/office/drawing/2014/main" id="{E6BEAE60-55A6-294C-8469-5AD6195C9A07}"/>
              </a:ext>
            </a:extLst>
          </p:cNvPr>
          <p:cNvPicPr>
            <a:picLocks noChangeAspect="1"/>
          </p:cNvPicPr>
          <p:nvPr/>
        </p:nvPicPr>
        <p:blipFill>
          <a:blip r:embed="rId2"/>
          <a:stretch>
            <a:fillRect/>
          </a:stretch>
        </p:blipFill>
        <p:spPr>
          <a:xfrm>
            <a:off x="6033599" y="1613414"/>
            <a:ext cx="5686140" cy="4381672"/>
          </a:xfrm>
          <a:prstGeom prst="rect">
            <a:avLst/>
          </a:prstGeom>
        </p:spPr>
      </p:pic>
    </p:spTree>
    <p:extLst>
      <p:ext uri="{BB962C8B-B14F-4D97-AF65-F5344CB8AC3E}">
        <p14:creationId xmlns:p14="http://schemas.microsoft.com/office/powerpoint/2010/main" val="360444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FF0-9CB3-A449-AFC5-0018800BF428}"/>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F3A6EC58-4021-764E-90A2-67204F51E73E}"/>
              </a:ext>
            </a:extLst>
          </p:cNvPr>
          <p:cNvSpPr>
            <a:spLocks noGrp="1"/>
          </p:cNvSpPr>
          <p:nvPr>
            <p:ph idx="1"/>
          </p:nvPr>
        </p:nvSpPr>
        <p:spPr>
          <a:xfrm>
            <a:off x="1154954" y="2603499"/>
            <a:ext cx="10605786" cy="4059947"/>
          </a:xfrm>
        </p:spPr>
        <p:txBody>
          <a:bodyPr>
            <a:noAutofit/>
          </a:bodyPr>
          <a:lstStyle/>
          <a:p>
            <a:r>
              <a:rPr lang="en-US" sz="2000" dirty="0"/>
              <a:t>The attitude towards drugs is rapidly changing.  Nine states have legalized marijuana for recreational use and 18 others have decriminalized.</a:t>
            </a:r>
          </a:p>
          <a:p>
            <a:r>
              <a:rPr lang="en-US" sz="2000" dirty="0"/>
              <a:t>If recreational drugs can be decriminalized, </a:t>
            </a:r>
            <a:r>
              <a:rPr lang="en-US" sz="2000" dirty="0">
                <a:solidFill>
                  <a:schemeClr val="tx1"/>
                </a:solidFill>
              </a:rPr>
              <a:t>can attitudes </a:t>
            </a:r>
            <a:r>
              <a:rPr lang="en-US" sz="2000" dirty="0"/>
              <a:t>surrounding mind-altering drugs for religious ceremonies be too far behind?</a:t>
            </a:r>
          </a:p>
          <a:p>
            <a:r>
              <a:rPr lang="en-US" sz="2000" dirty="0"/>
              <a:t>Included: </a:t>
            </a:r>
          </a:p>
          <a:p>
            <a:pPr lvl="1"/>
            <a:r>
              <a:rPr lang="en-US" sz="2000" dirty="0"/>
              <a:t>A discussion with </a:t>
            </a:r>
            <a:r>
              <a:rPr lang="en-US" sz="2000" dirty="0" err="1"/>
              <a:t>Amaru</a:t>
            </a:r>
            <a:r>
              <a:rPr lang="en-US" sz="2000" dirty="0"/>
              <a:t> Li, Andean shaman, leader of ayahuasca ceremonies for indigenous people</a:t>
            </a:r>
          </a:p>
          <a:p>
            <a:pPr lvl="1"/>
            <a:r>
              <a:rPr lang="en-US" sz="2000" dirty="0"/>
              <a:t>Case Study involving an Eco Tourist who wants to travel to Peru to experience the ayahuasca ceremony</a:t>
            </a:r>
          </a:p>
        </p:txBody>
      </p:sp>
    </p:spTree>
    <p:extLst>
      <p:ext uri="{BB962C8B-B14F-4D97-AF65-F5344CB8AC3E}">
        <p14:creationId xmlns:p14="http://schemas.microsoft.com/office/powerpoint/2010/main" val="357206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305-B4BE-A44D-BC32-EEE600C590C9}"/>
              </a:ext>
            </a:extLst>
          </p:cNvPr>
          <p:cNvSpPr>
            <a:spLocks noGrp="1"/>
          </p:cNvSpPr>
          <p:nvPr>
            <p:ph type="title"/>
          </p:nvPr>
        </p:nvSpPr>
        <p:spPr/>
        <p:txBody>
          <a:bodyPr/>
          <a:lstStyle/>
          <a:p>
            <a:r>
              <a:rPr lang="en-US" dirty="0"/>
              <a:t>Santo </a:t>
            </a:r>
            <a:r>
              <a:rPr lang="en-US" dirty="0" err="1"/>
              <a:t>Daime</a:t>
            </a:r>
            <a:r>
              <a:rPr lang="en-US" dirty="0"/>
              <a:t> Church</a:t>
            </a:r>
          </a:p>
        </p:txBody>
      </p:sp>
      <p:sp>
        <p:nvSpPr>
          <p:cNvPr id="3" name="Content Placeholder 2">
            <a:extLst>
              <a:ext uri="{FF2B5EF4-FFF2-40B4-BE49-F238E27FC236}">
                <a16:creationId xmlns:a16="http://schemas.microsoft.com/office/drawing/2014/main" id="{0CDC75AD-3BF8-6844-989F-8E1426D7B4FE}"/>
              </a:ext>
            </a:extLst>
          </p:cNvPr>
          <p:cNvSpPr>
            <a:spLocks noGrp="1"/>
          </p:cNvSpPr>
          <p:nvPr>
            <p:ph idx="1"/>
          </p:nvPr>
        </p:nvSpPr>
        <p:spPr>
          <a:xfrm>
            <a:off x="1154954" y="2603500"/>
            <a:ext cx="10119403" cy="3904304"/>
          </a:xfrm>
        </p:spPr>
        <p:txBody>
          <a:bodyPr>
            <a:normAutofit fontScale="92500"/>
          </a:bodyPr>
          <a:lstStyle/>
          <a:p>
            <a:r>
              <a:rPr lang="en-US" sz="2400" dirty="0"/>
              <a:t>What does “Santo </a:t>
            </a:r>
            <a:r>
              <a:rPr lang="en-US" sz="2400" dirty="0" err="1"/>
              <a:t>Daime</a:t>
            </a:r>
            <a:r>
              <a:rPr lang="en-US" sz="2400" dirty="0"/>
              <a:t>” mean?</a:t>
            </a:r>
          </a:p>
          <a:p>
            <a:pPr lvl="1"/>
            <a:r>
              <a:rPr lang="en-US" sz="2200" dirty="0"/>
              <a:t>Santo meaning sainted or holy</a:t>
            </a:r>
          </a:p>
          <a:p>
            <a:pPr lvl="1"/>
            <a:r>
              <a:rPr lang="en-US" sz="2200" dirty="0" err="1"/>
              <a:t>Daime</a:t>
            </a:r>
            <a:r>
              <a:rPr lang="en-US" sz="2200" dirty="0"/>
              <a:t> is Portuguese for ‘give me’.</a:t>
            </a:r>
          </a:p>
          <a:p>
            <a:r>
              <a:rPr lang="en-US" sz="2400" dirty="0"/>
              <a:t>Who?</a:t>
            </a:r>
          </a:p>
          <a:p>
            <a:pPr lvl="1"/>
            <a:r>
              <a:rPr lang="en-US" sz="2200" dirty="0"/>
              <a:t>Entire villages, starting with </a:t>
            </a:r>
            <a:r>
              <a:rPr lang="en-US" sz="2200" dirty="0" err="1"/>
              <a:t>Ceu</a:t>
            </a:r>
            <a:r>
              <a:rPr lang="en-US" sz="2200" dirty="0"/>
              <a:t> do </a:t>
            </a:r>
            <a:r>
              <a:rPr lang="en-US" sz="2200" dirty="0" err="1"/>
              <a:t>Mapia</a:t>
            </a:r>
            <a:r>
              <a:rPr lang="en-US" sz="2200" dirty="0"/>
              <a:t> “The Heaven of </a:t>
            </a:r>
            <a:r>
              <a:rPr lang="en-US" sz="2200" dirty="0" err="1"/>
              <a:t>Mapia</a:t>
            </a:r>
            <a:r>
              <a:rPr lang="en-US" sz="2200" dirty="0"/>
              <a:t>”. The first village set  up to insulate Daimios from  non-believers. Participants from 13 years of age* and up all drink small amounts from the large ceremonial vats, intended for the entire congregation, and sing and dance for hours. </a:t>
            </a:r>
          </a:p>
          <a:p>
            <a:pPr marL="457200" lvl="1" indent="0">
              <a:buNone/>
            </a:pPr>
            <a:r>
              <a:rPr lang="en-US" sz="2200" dirty="0"/>
              <a:t>*Participation is always voluntary. Though children as young as three have been reported as partaking of the sacrament.</a:t>
            </a:r>
          </a:p>
          <a:p>
            <a:pPr marL="0" indent="0">
              <a:buNone/>
            </a:pPr>
            <a:endParaRPr lang="en-US" sz="2400" dirty="0"/>
          </a:p>
        </p:txBody>
      </p:sp>
    </p:spTree>
    <p:extLst>
      <p:ext uri="{BB962C8B-B14F-4D97-AF65-F5344CB8AC3E}">
        <p14:creationId xmlns:p14="http://schemas.microsoft.com/office/powerpoint/2010/main" val="3502370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27E5-58CF-3F4A-A52D-392E2D72A2D7}"/>
              </a:ext>
            </a:extLst>
          </p:cNvPr>
          <p:cNvSpPr>
            <a:spLocks noGrp="1"/>
          </p:cNvSpPr>
          <p:nvPr>
            <p:ph type="title"/>
          </p:nvPr>
        </p:nvSpPr>
        <p:spPr/>
        <p:txBody>
          <a:bodyPr/>
          <a:lstStyle/>
          <a:p>
            <a:r>
              <a:rPr lang="en-US" dirty="0"/>
              <a:t>Santo </a:t>
            </a:r>
            <a:r>
              <a:rPr lang="en-US" dirty="0" err="1"/>
              <a:t>Daime</a:t>
            </a:r>
            <a:r>
              <a:rPr lang="en-US" dirty="0"/>
              <a:t> Church</a:t>
            </a:r>
          </a:p>
        </p:txBody>
      </p:sp>
      <p:sp>
        <p:nvSpPr>
          <p:cNvPr id="3" name="Content Placeholder 2">
            <a:extLst>
              <a:ext uri="{FF2B5EF4-FFF2-40B4-BE49-F238E27FC236}">
                <a16:creationId xmlns:a16="http://schemas.microsoft.com/office/drawing/2014/main" id="{73501D9B-A6C4-9046-B21F-1A458062BFC3}"/>
              </a:ext>
            </a:extLst>
          </p:cNvPr>
          <p:cNvSpPr>
            <a:spLocks noGrp="1"/>
          </p:cNvSpPr>
          <p:nvPr>
            <p:ph idx="1"/>
          </p:nvPr>
        </p:nvSpPr>
        <p:spPr/>
        <p:txBody>
          <a:bodyPr>
            <a:normAutofit/>
          </a:bodyPr>
          <a:lstStyle/>
          <a:p>
            <a:r>
              <a:rPr lang="en-US" sz="2400" dirty="0"/>
              <a:t>Are there Santo </a:t>
            </a:r>
            <a:r>
              <a:rPr lang="en-US" sz="2400" dirty="0" err="1"/>
              <a:t>Daime</a:t>
            </a:r>
            <a:r>
              <a:rPr lang="en-US" sz="2400" dirty="0"/>
              <a:t> members outside Brazil?</a:t>
            </a:r>
          </a:p>
          <a:p>
            <a:pPr lvl="1"/>
            <a:r>
              <a:rPr lang="en-US" sz="2400" dirty="0"/>
              <a:t>There are churches in the US, Europe, Japan and there are large concentrations in Holland and Portugal.</a:t>
            </a:r>
          </a:p>
          <a:p>
            <a:pPr lvl="1"/>
            <a:r>
              <a:rPr lang="en-US" sz="2400" dirty="0"/>
              <a:t>Many countries have </a:t>
            </a:r>
            <a:r>
              <a:rPr lang="en-US" sz="2400" i="1" dirty="0"/>
              <a:t>de facto</a:t>
            </a:r>
            <a:r>
              <a:rPr lang="en-US" sz="2400" dirty="0"/>
              <a:t> policies of non-harassment of </a:t>
            </a:r>
            <a:r>
              <a:rPr lang="en-US" sz="2400" i="1" dirty="0"/>
              <a:t>Daimios (</a:t>
            </a:r>
            <a:r>
              <a:rPr lang="en-US" sz="2400" i="1" dirty="0" err="1"/>
              <a:t>Mizrach</a:t>
            </a:r>
            <a:r>
              <a:rPr lang="en-US" sz="2400" i="1" dirty="0"/>
              <a:t> p.2 para 4).</a:t>
            </a:r>
            <a:endParaRPr lang="en-US" sz="2400" dirty="0"/>
          </a:p>
        </p:txBody>
      </p:sp>
    </p:spTree>
    <p:extLst>
      <p:ext uri="{BB962C8B-B14F-4D97-AF65-F5344CB8AC3E}">
        <p14:creationId xmlns:p14="http://schemas.microsoft.com/office/powerpoint/2010/main" val="54169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87BD-4412-8744-A3A9-84526F6E2F3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9D73313-4027-8343-9D81-CA114B5FD4D3}"/>
              </a:ext>
            </a:extLst>
          </p:cNvPr>
          <p:cNvSpPr>
            <a:spLocks noGrp="1"/>
          </p:cNvSpPr>
          <p:nvPr>
            <p:ph idx="1"/>
          </p:nvPr>
        </p:nvSpPr>
        <p:spPr>
          <a:xfrm>
            <a:off x="1154954" y="2603499"/>
            <a:ext cx="10722518" cy="4059947"/>
          </a:xfrm>
        </p:spPr>
        <p:txBody>
          <a:bodyPr>
            <a:normAutofit lnSpcReduction="10000"/>
          </a:bodyPr>
          <a:lstStyle/>
          <a:p>
            <a:endParaRPr lang="en-US" dirty="0"/>
          </a:p>
          <a:p>
            <a:r>
              <a:rPr lang="en-US" sz="2400" dirty="0"/>
              <a:t>It is still debated in court, whether ayahuasca is legal in the United States, as the ayahuasca plants and decoctions are legal, but the DMT-containing plants is questionable, since DMT is a Schedule I drug.  </a:t>
            </a:r>
          </a:p>
          <a:p>
            <a:r>
              <a:rPr lang="en-US" sz="2400" dirty="0"/>
              <a:t>It is even more hotly debated because DMT can be proven to exist naturally in many living things, and appears naturally in human blood and urine. </a:t>
            </a:r>
          </a:p>
          <a:p>
            <a:r>
              <a:rPr lang="en-US" sz="2400" dirty="0"/>
              <a:t> It is only under certain circumstances that it is able to pass the blood-brain barrier and interact with the brain and cause psychotropic visions and experiences. </a:t>
            </a:r>
          </a:p>
        </p:txBody>
      </p:sp>
    </p:spTree>
    <p:extLst>
      <p:ext uri="{BB962C8B-B14F-4D97-AF65-F5344CB8AC3E}">
        <p14:creationId xmlns:p14="http://schemas.microsoft.com/office/powerpoint/2010/main" val="3277737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7C4D-3DD7-BF44-9EFC-C5F1CDD387F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A95E123-2DBA-D94C-89C3-5E1B9CA95764}"/>
              </a:ext>
            </a:extLst>
          </p:cNvPr>
          <p:cNvSpPr>
            <a:spLocks noGrp="1"/>
          </p:cNvSpPr>
          <p:nvPr>
            <p:ph idx="1"/>
          </p:nvPr>
        </p:nvSpPr>
        <p:spPr>
          <a:xfrm>
            <a:off x="1154954" y="2603499"/>
            <a:ext cx="8825659" cy="3816755"/>
          </a:xfrm>
        </p:spPr>
        <p:txBody>
          <a:bodyPr/>
          <a:lstStyle/>
          <a:p>
            <a:r>
              <a:rPr lang="en-US" dirty="0"/>
              <a:t>A court case was won, allowing the </a:t>
            </a:r>
            <a:r>
              <a:rPr lang="en-US" dirty="0" err="1"/>
              <a:t>União</a:t>
            </a:r>
            <a:r>
              <a:rPr lang="en-US" dirty="0"/>
              <a:t> do Vegetal to import and use the tea for religious purposes in the United States, </a:t>
            </a:r>
            <a:r>
              <a:rPr lang="en-US" i="1" dirty="0">
                <a:hlinkClick r:id="rId2" tooltip="Gonzales v. O Centro Espirita Beneficente Uniao do Vegetal"/>
              </a:rPr>
              <a:t>Gonzales v. O Centro Espirita Beneficente Uniao do Vegetal</a:t>
            </a:r>
            <a:r>
              <a:rPr lang="en-US" dirty="0"/>
              <a:t>, was heard by the U.S. Supreme Court on November 1, 2005; the decision, released February 21, 2006, allows the church to use the tea in its ceremonies pursuant to the </a:t>
            </a:r>
            <a:r>
              <a:rPr lang="en-US" dirty="0">
                <a:hlinkClick r:id="rId3" tooltip="Religious Freedom Restoration Act"/>
              </a:rPr>
              <a:t>Religious Freedom Restoration Act</a:t>
            </a:r>
            <a:r>
              <a:rPr lang="en-US" dirty="0"/>
              <a:t>.</a:t>
            </a:r>
          </a:p>
          <a:p>
            <a:r>
              <a:rPr lang="en-US" dirty="0"/>
              <a:t> In a similar case an Ashland, Oregon-based Santo </a:t>
            </a:r>
            <a:r>
              <a:rPr lang="en-US" dirty="0" err="1"/>
              <a:t>Daime</a:t>
            </a:r>
            <a:r>
              <a:rPr lang="en-US" dirty="0"/>
              <a:t> church sued for their right to import and consume ayahuasca tea. </a:t>
            </a:r>
          </a:p>
          <a:p>
            <a:r>
              <a:rPr lang="en-US" dirty="0"/>
              <a:t>In March 2009, U.S. District Court Judge </a:t>
            </a:r>
            <a:r>
              <a:rPr lang="en-US" dirty="0" err="1"/>
              <a:t>Panner</a:t>
            </a:r>
            <a:r>
              <a:rPr lang="en-US" dirty="0"/>
              <a:t> ruled in favor of the Santo </a:t>
            </a:r>
            <a:r>
              <a:rPr lang="en-US" dirty="0" err="1"/>
              <a:t>Daime</a:t>
            </a:r>
            <a:r>
              <a:rPr lang="en-US" dirty="0"/>
              <a:t>, acknowledging its protection from prosecution under the Religious Freedom Restoration Act.</a:t>
            </a:r>
          </a:p>
        </p:txBody>
      </p:sp>
    </p:spTree>
    <p:extLst>
      <p:ext uri="{BB962C8B-B14F-4D97-AF65-F5344CB8AC3E}">
        <p14:creationId xmlns:p14="http://schemas.microsoft.com/office/powerpoint/2010/main" val="381612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9B65-0C25-854D-8CE0-6EC056E3221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1B7A264-69EA-8943-8D19-2835DFAEBB1F}"/>
              </a:ext>
            </a:extLst>
          </p:cNvPr>
          <p:cNvSpPr>
            <a:spLocks noGrp="1"/>
          </p:cNvSpPr>
          <p:nvPr>
            <p:ph idx="1"/>
          </p:nvPr>
        </p:nvSpPr>
        <p:spPr/>
        <p:txBody>
          <a:bodyPr>
            <a:normAutofit fontScale="77500" lnSpcReduction="20000"/>
          </a:bodyPr>
          <a:lstStyle/>
          <a:p>
            <a:pPr>
              <a:buNone/>
            </a:pPr>
            <a:r>
              <a:rPr lang="en-US" sz="2000" dirty="0"/>
              <a:t>References:</a:t>
            </a:r>
          </a:p>
          <a:p>
            <a:pPr>
              <a:buFont typeface="Wingdings" pitchFamily="2" charset="2"/>
              <a:buChar char="Ø"/>
            </a:pPr>
            <a:r>
              <a:rPr lang="en-US" dirty="0"/>
              <a:t> </a:t>
            </a:r>
            <a:r>
              <a:rPr lang="en-US" dirty="0" err="1"/>
              <a:t>Byxbe</a:t>
            </a:r>
            <a:r>
              <a:rPr lang="en-US" dirty="0"/>
              <a:t>, F., , D., Urbina, M., &amp; Nicosia, P. (2011). Prescription drugs: Generation </a:t>
            </a:r>
            <a:r>
              <a:rPr lang="en-US" dirty="0" err="1"/>
              <a:t>rx</a:t>
            </a:r>
            <a:r>
              <a:rPr lang="en-US" dirty="0"/>
              <a:t> in crisis. </a:t>
            </a:r>
            <a:r>
              <a:rPr lang="en-US" i="1" dirty="0"/>
              <a:t>American Criminal Justice Association LAE Journal</a:t>
            </a:r>
            <a:r>
              <a:rPr lang="en-US" dirty="0"/>
              <a:t>, </a:t>
            </a:r>
            <a:r>
              <a:rPr lang="en-US" i="1" dirty="0"/>
              <a:t>2011</a:t>
            </a:r>
            <a:r>
              <a:rPr lang="en-US" dirty="0"/>
              <a:t>, 34-36.</a:t>
            </a:r>
            <a:endParaRPr lang="en-US" b="1" dirty="0"/>
          </a:p>
          <a:p>
            <a:pPr>
              <a:buFont typeface="Wingdings" pitchFamily="2" charset="2"/>
              <a:buChar char="Ø"/>
            </a:pPr>
            <a:r>
              <a:rPr lang="en-US" dirty="0" err="1"/>
              <a:t>Doerng-Silveira</a:t>
            </a:r>
            <a:r>
              <a:rPr lang="en-US" dirty="0"/>
              <a:t>, E, </a:t>
            </a:r>
            <a:r>
              <a:rPr lang="en-US" dirty="0" err="1"/>
              <a:t>Grob</a:t>
            </a:r>
            <a:r>
              <a:rPr lang="en-US" dirty="0"/>
              <a:t>, C.S., de Rios, M.d., Lopez, Alonzo, </a:t>
            </a:r>
            <a:r>
              <a:rPr lang="en-US" dirty="0" err="1"/>
              <a:t>L.k</a:t>
            </a:r>
            <a:r>
              <a:rPr lang="en-US" dirty="0"/>
              <a:t>. </a:t>
            </a:r>
            <a:r>
              <a:rPr lang="en-US" dirty="0" err="1"/>
              <a:t>Tacla</a:t>
            </a:r>
            <a:r>
              <a:rPr lang="en-US" dirty="0"/>
              <a:t>, C., &amp; Da </a:t>
            </a:r>
            <a:r>
              <a:rPr lang="en-US" dirty="0" err="1"/>
              <a:t>Silviera</a:t>
            </a:r>
            <a:r>
              <a:rPr lang="en-US" dirty="0"/>
              <a:t>, X. (2005) Report on psychoactive drug use among adolescents using ayahuasca within religious context. </a:t>
            </a:r>
            <a:r>
              <a:rPr lang="en-US" i="1" dirty="0"/>
              <a:t>Journal of Psychoactive Drugs, 37(2), 141-144. </a:t>
            </a:r>
            <a:r>
              <a:rPr lang="en-US" dirty="0"/>
              <a:t>doi:10.1080/02791072.2005.10399794</a:t>
            </a:r>
          </a:p>
          <a:p>
            <a:pPr>
              <a:buFont typeface="Wingdings" pitchFamily="2" charset="2"/>
              <a:buChar char="Ø"/>
            </a:pPr>
            <a:r>
              <a:rPr lang="en-US" dirty="0"/>
              <a:t>Johnson, L.A., Johnson, R.L. &amp; Alfonzo C. (2011) </a:t>
            </a:r>
            <a:r>
              <a:rPr lang="en-US" i="1" dirty="0"/>
              <a:t>Uppers, downers and all </a:t>
            </a:r>
            <a:r>
              <a:rPr lang="en-US" i="1" dirty="0" err="1"/>
              <a:t>arounders</a:t>
            </a:r>
            <a:r>
              <a:rPr lang="en-US" i="1" dirty="0"/>
              <a:t>. </a:t>
            </a:r>
            <a:r>
              <a:rPr lang="en-US" dirty="0"/>
              <a:t>(7</a:t>
            </a:r>
            <a:r>
              <a:rPr lang="en-US" baseline="30000" dirty="0"/>
              <a:t>th</a:t>
            </a:r>
            <a:r>
              <a:rPr lang="en-US" dirty="0"/>
              <a:t> ed., p.1-1.22). </a:t>
            </a:r>
            <a:r>
              <a:rPr lang="en-US" dirty="0" err="1"/>
              <a:t>Medord</a:t>
            </a:r>
            <a:r>
              <a:rPr lang="en-US" dirty="0"/>
              <a:t>, Oregon: CNS Productions, Inc.</a:t>
            </a:r>
          </a:p>
          <a:p>
            <a:pPr>
              <a:buFont typeface="Wingdings" pitchFamily="2" charset="2"/>
              <a:buChar char="Ø"/>
            </a:pPr>
            <a:r>
              <a:rPr lang="en-US" dirty="0"/>
              <a:t> </a:t>
            </a:r>
            <a:r>
              <a:rPr lang="en-US" dirty="0" err="1"/>
              <a:t>Inaba</a:t>
            </a:r>
            <a:r>
              <a:rPr lang="en-US" dirty="0"/>
              <a:t>, D., &amp; Cohen, W. (2011). </a:t>
            </a:r>
            <a:r>
              <a:rPr lang="en-US" i="1" dirty="0"/>
              <a:t>Uppers, downers and all </a:t>
            </a:r>
            <a:r>
              <a:rPr lang="en-US" i="1" dirty="0" err="1"/>
              <a:t>arounders</a:t>
            </a:r>
            <a:r>
              <a:rPr lang="en-US" dirty="0"/>
              <a:t>. (7th ed., pp. 1-1.22). Medford, Oregon: CNS Productions, Inc.</a:t>
            </a:r>
            <a:endParaRPr lang="en-US" b="1" dirty="0"/>
          </a:p>
          <a:p>
            <a:pPr>
              <a:buFont typeface="Wingdings" pitchFamily="2" charset="2"/>
              <a:buChar char="Ø"/>
            </a:pPr>
            <a:r>
              <a:rPr lang="en-US" dirty="0" err="1"/>
              <a:t>Kappeler</a:t>
            </a:r>
            <a:r>
              <a:rPr lang="en-US" dirty="0"/>
              <a:t>, V., &amp; Potter, G. (2005). </a:t>
            </a:r>
            <a:r>
              <a:rPr lang="en-US" i="1" dirty="0"/>
              <a:t>The mythology of crime and criminal justice</a:t>
            </a:r>
            <a:r>
              <a:rPr lang="en-US" dirty="0"/>
              <a:t>. (Fourth ed., pp. 192-201). Long Grove, Illinois: Waveland Press, Inc.</a:t>
            </a:r>
          </a:p>
          <a:p>
            <a:pPr>
              <a:buFont typeface="Wingdings" pitchFamily="2" charset="2"/>
              <a:buChar char="Ø"/>
            </a:pPr>
            <a:r>
              <a:rPr lang="en-US" i="1" u="sng" dirty="0">
                <a:hlinkClick r:id="rId2"/>
              </a:rPr>
              <a:t>Ruling by District Court Judge Panner in Santo Daime case in Oregon</a:t>
            </a:r>
            <a:r>
              <a:rPr lang="en-US" dirty="0"/>
              <a:t> (PDF), retrieved 2012-01-14</a:t>
            </a:r>
          </a:p>
          <a:p>
            <a:endParaRPr lang="en-US" dirty="0"/>
          </a:p>
        </p:txBody>
      </p:sp>
    </p:spTree>
    <p:extLst>
      <p:ext uri="{BB962C8B-B14F-4D97-AF65-F5344CB8AC3E}">
        <p14:creationId xmlns:p14="http://schemas.microsoft.com/office/powerpoint/2010/main" val="324857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BEB7-3273-2F43-B56B-E2E77D7487F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41C79E5-597C-E24E-87EE-598B52CA9072}"/>
              </a:ext>
            </a:extLst>
          </p:cNvPr>
          <p:cNvSpPr>
            <a:spLocks noGrp="1"/>
          </p:cNvSpPr>
          <p:nvPr>
            <p:ph idx="1"/>
          </p:nvPr>
        </p:nvSpPr>
        <p:spPr/>
        <p:txBody>
          <a:bodyPr>
            <a:normAutofit lnSpcReduction="10000"/>
          </a:bodyPr>
          <a:lstStyle/>
          <a:p>
            <a:r>
              <a:rPr lang="en-US" dirty="0" err="1"/>
              <a:t>Mckenna</a:t>
            </a:r>
            <a:r>
              <a:rPr lang="en-US" dirty="0"/>
              <a:t>, D.J., Towers, G.H.N, Abbott, F. (1984). Monoamine oxidase </a:t>
            </a:r>
            <a:r>
              <a:rPr lang="en-US" dirty="0" err="1"/>
              <a:t>inhibitorsin</a:t>
            </a:r>
            <a:r>
              <a:rPr lang="en-US" dirty="0"/>
              <a:t> south American hallucinogenic plants: Tryptamine and b-</a:t>
            </a:r>
            <a:r>
              <a:rPr lang="en-US" dirty="0" err="1"/>
              <a:t>carboline</a:t>
            </a:r>
            <a:r>
              <a:rPr lang="en-US" dirty="0"/>
              <a:t> constituents of ayahuasca. </a:t>
            </a:r>
            <a:r>
              <a:rPr lang="en-US" i="1" dirty="0"/>
              <a:t>Journal of Ethnopharmacology20(3), 195-223. </a:t>
            </a:r>
            <a:r>
              <a:rPr lang="en-US" dirty="0" err="1"/>
              <a:t>doi</a:t>
            </a:r>
            <a:r>
              <a:rPr lang="en-US" dirty="0"/>
              <a:t>: 10.1016-0378-8741(84)900003-</a:t>
            </a:r>
          </a:p>
          <a:p>
            <a:r>
              <a:rPr lang="en-US" dirty="0" err="1"/>
              <a:t>Mizrach</a:t>
            </a:r>
            <a:r>
              <a:rPr lang="en-US" dirty="0"/>
              <a:t>. S. (</a:t>
            </a:r>
            <a:r>
              <a:rPr lang="en-US" dirty="0" err="1"/>
              <a:t>n.d.</a:t>
            </a:r>
            <a:r>
              <a:rPr lang="en-US" dirty="0"/>
              <a:t>) </a:t>
            </a:r>
            <a:r>
              <a:rPr lang="en-US" i="1" dirty="0"/>
              <a:t>The </a:t>
            </a:r>
            <a:r>
              <a:rPr lang="en-US" i="1" dirty="0" err="1"/>
              <a:t>santo</a:t>
            </a:r>
            <a:r>
              <a:rPr lang="en-US" i="1" dirty="0"/>
              <a:t> </a:t>
            </a:r>
            <a:r>
              <a:rPr lang="en-US" i="1" dirty="0" err="1"/>
              <a:t>daime</a:t>
            </a:r>
            <a:r>
              <a:rPr lang="en-US" i="1" dirty="0"/>
              <a:t> religion. </a:t>
            </a:r>
            <a:r>
              <a:rPr lang="en-US" dirty="0"/>
              <a:t>Retrieved from </a:t>
            </a:r>
          </a:p>
          <a:p>
            <a:pPr marL="0" indent="0">
              <a:buNone/>
            </a:pPr>
            <a:r>
              <a:rPr lang="en-US" dirty="0"/>
              <a:t>	</a:t>
            </a:r>
            <a:r>
              <a:rPr lang="en-US" dirty="0">
                <a:hlinkClick r:id="rId2"/>
              </a:rPr>
              <a:t>http://www2.fiu.edu/~mixrachs/daime.htm</a:t>
            </a:r>
            <a:endParaRPr lang="en-US" dirty="0"/>
          </a:p>
          <a:p>
            <a:r>
              <a:rPr lang="en-US" dirty="0" err="1"/>
              <a:t>Riba</a:t>
            </a:r>
            <a:r>
              <a:rPr lang="en-US" dirty="0"/>
              <a:t>, J., Valle, M., </a:t>
            </a:r>
            <a:r>
              <a:rPr lang="en-US" dirty="0" err="1"/>
              <a:t>Urbano</a:t>
            </a:r>
            <a:r>
              <a:rPr lang="en-US" dirty="0"/>
              <a:t>, G., </a:t>
            </a:r>
            <a:r>
              <a:rPr lang="en-US" dirty="0" err="1"/>
              <a:t>Yrita</a:t>
            </a:r>
            <a:r>
              <a:rPr lang="en-US" dirty="0"/>
              <a:t>, M., </a:t>
            </a:r>
            <a:r>
              <a:rPr lang="en-US" dirty="0" err="1"/>
              <a:t>Morte</a:t>
            </a:r>
            <a:r>
              <a:rPr lang="en-US" dirty="0"/>
              <a:t>, A., &amp; </a:t>
            </a:r>
            <a:r>
              <a:rPr lang="en-US" dirty="0" err="1"/>
              <a:t>Barbanoj</a:t>
            </a:r>
            <a:r>
              <a:rPr lang="en-US" dirty="0"/>
              <a:t>, M. (2003). Human Pharmacology of ayahuasca: Subjective and cardiovascular effects, monoamine metabolite excretion, and pharmacokinetics. </a:t>
            </a:r>
            <a:r>
              <a:rPr lang="en-US" i="1" dirty="0"/>
              <a:t>Journal of </a:t>
            </a:r>
            <a:r>
              <a:rPr lang="en-US" i="1" dirty="0" err="1"/>
              <a:t>Phacology</a:t>
            </a:r>
            <a:r>
              <a:rPr lang="en-US" i="1" dirty="0"/>
              <a:t> and Experimental Therapeutics, 306(1), 73-83.</a:t>
            </a:r>
            <a:r>
              <a:rPr lang="en-US" dirty="0"/>
              <a:t> </a:t>
            </a:r>
            <a:r>
              <a:rPr lang="en-US" dirty="0" err="1"/>
              <a:t>doi</a:t>
            </a:r>
            <a:r>
              <a:rPr lang="en-US" dirty="0"/>
              <a:t>: 10.1124-jpet.103.409882</a:t>
            </a:r>
          </a:p>
        </p:txBody>
      </p:sp>
    </p:spTree>
    <p:extLst>
      <p:ext uri="{BB962C8B-B14F-4D97-AF65-F5344CB8AC3E}">
        <p14:creationId xmlns:p14="http://schemas.microsoft.com/office/powerpoint/2010/main" val="172125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BEAD-242F-F34E-9A72-E74BAAD2FCC7}"/>
              </a:ext>
            </a:extLst>
          </p:cNvPr>
          <p:cNvSpPr>
            <a:spLocks noGrp="1"/>
          </p:cNvSpPr>
          <p:nvPr>
            <p:ph type="title"/>
          </p:nvPr>
        </p:nvSpPr>
        <p:spPr/>
        <p:txBody>
          <a:bodyPr/>
          <a:lstStyle/>
          <a:p>
            <a:r>
              <a:rPr lang="en-US" dirty="0"/>
              <a:t>Initiation of a shaman</a:t>
            </a:r>
          </a:p>
        </p:txBody>
      </p:sp>
      <p:pic>
        <p:nvPicPr>
          <p:cNvPr id="5" name="Picture 4" descr="Lindsey 001.jpg">
            <a:extLst>
              <a:ext uri="{FF2B5EF4-FFF2-40B4-BE49-F238E27FC236}">
                <a16:creationId xmlns:a16="http://schemas.microsoft.com/office/drawing/2014/main" id="{2E311691-C1D5-3640-BF61-C75357B485FF}"/>
              </a:ext>
            </a:extLst>
          </p:cNvPr>
          <p:cNvPicPr>
            <a:picLocks noChangeAspect="1"/>
          </p:cNvPicPr>
          <p:nvPr/>
        </p:nvPicPr>
        <p:blipFill>
          <a:blip r:embed="rId2" cstate="print"/>
          <a:stretch>
            <a:fillRect/>
          </a:stretch>
        </p:blipFill>
        <p:spPr>
          <a:xfrm>
            <a:off x="6768830" y="2209663"/>
            <a:ext cx="5010827" cy="3758120"/>
          </a:xfrm>
          <a:prstGeom prst="rect">
            <a:avLst/>
          </a:prstGeom>
        </p:spPr>
      </p:pic>
      <p:pic>
        <p:nvPicPr>
          <p:cNvPr id="8" name="Content Placeholder 7" descr="Lindsey 005.jpg">
            <a:extLst>
              <a:ext uri="{FF2B5EF4-FFF2-40B4-BE49-F238E27FC236}">
                <a16:creationId xmlns:a16="http://schemas.microsoft.com/office/drawing/2014/main" id="{4C51EA5C-F8C4-794B-8037-3D27A034F44F}"/>
              </a:ext>
            </a:extLst>
          </p:cNvPr>
          <p:cNvPicPr>
            <a:picLocks noGrp="1" noChangeAspect="1"/>
          </p:cNvPicPr>
          <p:nvPr>
            <p:ph idx="1"/>
          </p:nvPr>
        </p:nvPicPr>
        <p:blipFill>
          <a:blip r:embed="rId3" cstate="print"/>
          <a:stretch>
            <a:fillRect/>
          </a:stretch>
        </p:blipFill>
        <p:spPr>
          <a:xfrm>
            <a:off x="537695" y="2019839"/>
            <a:ext cx="6087712" cy="4565785"/>
          </a:xfrm>
          <a:prstGeom prst="rect">
            <a:avLst/>
          </a:prstGeom>
        </p:spPr>
      </p:pic>
      <p:sp>
        <p:nvSpPr>
          <p:cNvPr id="6" name="TextBox 5">
            <a:extLst>
              <a:ext uri="{FF2B5EF4-FFF2-40B4-BE49-F238E27FC236}">
                <a16:creationId xmlns:a16="http://schemas.microsoft.com/office/drawing/2014/main" id="{E9A5C2DE-F192-4948-B3D3-1261AB2AA3A8}"/>
              </a:ext>
            </a:extLst>
          </p:cNvPr>
          <p:cNvSpPr txBox="1"/>
          <p:nvPr/>
        </p:nvSpPr>
        <p:spPr>
          <a:xfrm>
            <a:off x="6817388" y="6242898"/>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2133170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2DB2-C153-994E-A308-4FB4E06A3A03}"/>
              </a:ext>
            </a:extLst>
          </p:cNvPr>
          <p:cNvSpPr>
            <a:spLocks noGrp="1"/>
          </p:cNvSpPr>
          <p:nvPr>
            <p:ph type="title"/>
          </p:nvPr>
        </p:nvSpPr>
        <p:spPr/>
        <p:txBody>
          <a:bodyPr/>
          <a:lstStyle/>
          <a:p>
            <a:r>
              <a:rPr lang="en-US" dirty="0"/>
              <a:t>Initiation of a shaman</a:t>
            </a:r>
          </a:p>
        </p:txBody>
      </p:sp>
      <p:sp>
        <p:nvSpPr>
          <p:cNvPr id="3" name="Content Placeholder 2">
            <a:extLst>
              <a:ext uri="{FF2B5EF4-FFF2-40B4-BE49-F238E27FC236}">
                <a16:creationId xmlns:a16="http://schemas.microsoft.com/office/drawing/2014/main" id="{BAE1FB85-921A-7B41-9EEF-5D77686A9D21}"/>
              </a:ext>
            </a:extLst>
          </p:cNvPr>
          <p:cNvSpPr>
            <a:spLocks noGrp="1"/>
          </p:cNvSpPr>
          <p:nvPr>
            <p:ph idx="1"/>
          </p:nvPr>
        </p:nvSpPr>
        <p:spPr>
          <a:xfrm>
            <a:off x="1154954" y="2603500"/>
            <a:ext cx="4749735" cy="3416300"/>
          </a:xfrm>
        </p:spPr>
        <p:txBody>
          <a:bodyPr/>
          <a:lstStyle/>
          <a:p>
            <a:r>
              <a:rPr lang="en-US" dirty="0"/>
              <a:t>As well as a steep hike up into the mountain’s hidden river basin. At 15,000+ feet above sea level it’s a frigid journey no matter the time of year.  </a:t>
            </a:r>
          </a:p>
          <a:p>
            <a:endParaRPr lang="en-US" dirty="0"/>
          </a:p>
        </p:txBody>
      </p:sp>
      <p:pic>
        <p:nvPicPr>
          <p:cNvPr id="4" name="Picture 3" descr="Lindsey 004.jpg">
            <a:extLst>
              <a:ext uri="{FF2B5EF4-FFF2-40B4-BE49-F238E27FC236}">
                <a16:creationId xmlns:a16="http://schemas.microsoft.com/office/drawing/2014/main" id="{F10C76DA-8F32-9148-A67A-F465EEF365C6}"/>
              </a:ext>
            </a:extLst>
          </p:cNvPr>
          <p:cNvPicPr>
            <a:picLocks noChangeAspect="1"/>
          </p:cNvPicPr>
          <p:nvPr/>
        </p:nvPicPr>
        <p:blipFill>
          <a:blip r:embed="rId2" cstate="print"/>
          <a:stretch>
            <a:fillRect/>
          </a:stretch>
        </p:blipFill>
        <p:spPr>
          <a:xfrm>
            <a:off x="5904689" y="2407596"/>
            <a:ext cx="5486400" cy="4114800"/>
          </a:xfrm>
          <a:prstGeom prst="rect">
            <a:avLst/>
          </a:prstGeom>
        </p:spPr>
      </p:pic>
    </p:spTree>
    <p:extLst>
      <p:ext uri="{BB962C8B-B14F-4D97-AF65-F5344CB8AC3E}">
        <p14:creationId xmlns:p14="http://schemas.microsoft.com/office/powerpoint/2010/main" val="3108474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A3E1-9647-A047-A57F-D4D02F5BFF90}"/>
              </a:ext>
            </a:extLst>
          </p:cNvPr>
          <p:cNvSpPr>
            <a:spLocks noGrp="1"/>
          </p:cNvSpPr>
          <p:nvPr>
            <p:ph type="title"/>
          </p:nvPr>
        </p:nvSpPr>
        <p:spPr/>
        <p:txBody>
          <a:bodyPr/>
          <a:lstStyle/>
          <a:p>
            <a:r>
              <a:rPr lang="en-US" dirty="0"/>
              <a:t>Initiation of a shaman</a:t>
            </a:r>
          </a:p>
        </p:txBody>
      </p:sp>
      <p:pic>
        <p:nvPicPr>
          <p:cNvPr id="4" name="Content Placeholder 3" descr="Lindsey 007.jpg">
            <a:extLst>
              <a:ext uri="{FF2B5EF4-FFF2-40B4-BE49-F238E27FC236}">
                <a16:creationId xmlns:a16="http://schemas.microsoft.com/office/drawing/2014/main" id="{5274604C-87CE-4049-AEFD-515418E12948}"/>
              </a:ext>
            </a:extLst>
          </p:cNvPr>
          <p:cNvPicPr>
            <a:picLocks noGrp="1" noChangeAspect="1"/>
          </p:cNvPicPr>
          <p:nvPr>
            <p:ph idx="1"/>
          </p:nvPr>
        </p:nvPicPr>
        <p:blipFill>
          <a:blip r:embed="rId2" cstate="print"/>
          <a:stretch>
            <a:fillRect/>
          </a:stretch>
        </p:blipFill>
        <p:spPr>
          <a:xfrm>
            <a:off x="1057678" y="1552913"/>
            <a:ext cx="6690735" cy="5018052"/>
          </a:xfrm>
          <a:prstGeom prst="rect">
            <a:avLst/>
          </a:prstGeom>
        </p:spPr>
      </p:pic>
      <p:sp>
        <p:nvSpPr>
          <p:cNvPr id="5" name="TextBox 4">
            <a:extLst>
              <a:ext uri="{FF2B5EF4-FFF2-40B4-BE49-F238E27FC236}">
                <a16:creationId xmlns:a16="http://schemas.microsoft.com/office/drawing/2014/main" id="{B092BE55-B981-CB4C-AD7D-177A71D7846F}"/>
              </a:ext>
            </a:extLst>
          </p:cNvPr>
          <p:cNvSpPr txBox="1"/>
          <p:nvPr/>
        </p:nvSpPr>
        <p:spPr>
          <a:xfrm>
            <a:off x="8239328" y="2383277"/>
            <a:ext cx="2957208" cy="4247317"/>
          </a:xfrm>
          <a:prstGeom prst="rect">
            <a:avLst/>
          </a:prstGeom>
          <a:noFill/>
        </p:spPr>
        <p:txBody>
          <a:bodyPr wrap="square" rtlCol="0">
            <a:spAutoFit/>
          </a:bodyPr>
          <a:lstStyle/>
          <a:p>
            <a:r>
              <a:rPr lang="en-US" dirty="0"/>
              <a:t>The Shaman –to –be must make a frigid dive into icy river waters fed by melting snow to cleanse himself of past disease and energetic ills, while the </a:t>
            </a:r>
            <a:r>
              <a:rPr lang="en-US" i="1" dirty="0"/>
              <a:t>Maestro</a:t>
            </a:r>
            <a:r>
              <a:rPr lang="en-US" dirty="0"/>
              <a:t> or head Shaman calls to the ancestors, the spirits, to the Goddess </a:t>
            </a:r>
            <a:r>
              <a:rPr lang="en-US" i="1" dirty="0" err="1"/>
              <a:t>PachaMama</a:t>
            </a:r>
            <a:r>
              <a:rPr lang="en-US" dirty="0"/>
              <a:t> and to the elements to witness his rebirth. </a:t>
            </a:r>
          </a:p>
          <a:p>
            <a:endParaRPr lang="en-US" dirty="0"/>
          </a:p>
          <a:p>
            <a:endParaRPr lang="en-US" dirty="0"/>
          </a:p>
        </p:txBody>
      </p:sp>
      <p:sp>
        <p:nvSpPr>
          <p:cNvPr id="7" name="TextBox 6">
            <a:extLst>
              <a:ext uri="{FF2B5EF4-FFF2-40B4-BE49-F238E27FC236}">
                <a16:creationId xmlns:a16="http://schemas.microsoft.com/office/drawing/2014/main" id="{CE23E83C-6450-744B-8565-2943C41A1F13}"/>
              </a:ext>
            </a:extLst>
          </p:cNvPr>
          <p:cNvSpPr txBox="1"/>
          <p:nvPr/>
        </p:nvSpPr>
        <p:spPr>
          <a:xfrm>
            <a:off x="8560342" y="6468667"/>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276519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C7D3-C634-D844-90A3-130BD0D92A98}"/>
              </a:ext>
            </a:extLst>
          </p:cNvPr>
          <p:cNvSpPr>
            <a:spLocks noGrp="1"/>
          </p:cNvSpPr>
          <p:nvPr>
            <p:ph type="title"/>
          </p:nvPr>
        </p:nvSpPr>
        <p:spPr/>
        <p:txBody>
          <a:bodyPr/>
          <a:lstStyle/>
          <a:p>
            <a:r>
              <a:rPr lang="en-US" dirty="0"/>
              <a:t>Tools</a:t>
            </a:r>
          </a:p>
        </p:txBody>
      </p:sp>
      <p:pic>
        <p:nvPicPr>
          <p:cNvPr id="4" name="Content Placeholder 3" descr="Lindsey 002.jpg">
            <a:extLst>
              <a:ext uri="{FF2B5EF4-FFF2-40B4-BE49-F238E27FC236}">
                <a16:creationId xmlns:a16="http://schemas.microsoft.com/office/drawing/2014/main" id="{CD9D6AF1-4626-6743-AFB0-A614C444F8E4}"/>
              </a:ext>
            </a:extLst>
          </p:cNvPr>
          <p:cNvPicPr>
            <a:picLocks noGrp="1" noChangeAspect="1"/>
          </p:cNvPicPr>
          <p:nvPr>
            <p:ph idx="1"/>
          </p:nvPr>
        </p:nvPicPr>
        <p:blipFill>
          <a:blip r:embed="rId2" cstate="print"/>
          <a:stretch>
            <a:fillRect/>
          </a:stretch>
        </p:blipFill>
        <p:spPr>
          <a:xfrm>
            <a:off x="2389329" y="2009983"/>
            <a:ext cx="6141829" cy="4614554"/>
          </a:xfrm>
          <a:prstGeom prst="rect">
            <a:avLst/>
          </a:prstGeom>
        </p:spPr>
      </p:pic>
      <p:sp>
        <p:nvSpPr>
          <p:cNvPr id="5" name="TextBox 4">
            <a:extLst>
              <a:ext uri="{FF2B5EF4-FFF2-40B4-BE49-F238E27FC236}">
                <a16:creationId xmlns:a16="http://schemas.microsoft.com/office/drawing/2014/main" id="{3FEE8600-C14F-0F4E-9404-DB42030F7B55}"/>
              </a:ext>
            </a:extLst>
          </p:cNvPr>
          <p:cNvSpPr txBox="1"/>
          <p:nvPr/>
        </p:nvSpPr>
        <p:spPr>
          <a:xfrm>
            <a:off x="8560342" y="6468667"/>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307358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253E-6709-4E4C-BC34-C32F16EC782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B107394-C787-F941-8B49-409C0DFA38E8}"/>
              </a:ext>
            </a:extLst>
          </p:cNvPr>
          <p:cNvSpPr>
            <a:spLocks noGrp="1"/>
          </p:cNvSpPr>
          <p:nvPr>
            <p:ph idx="1"/>
          </p:nvPr>
        </p:nvSpPr>
        <p:spPr>
          <a:xfrm>
            <a:off x="561830" y="2490318"/>
            <a:ext cx="6802796" cy="4032078"/>
          </a:xfrm>
        </p:spPr>
        <p:txBody>
          <a:bodyPr>
            <a:normAutofit/>
          </a:bodyPr>
          <a:lstStyle/>
          <a:p>
            <a:r>
              <a:rPr lang="en-US" sz="2400" dirty="0"/>
              <a:t>What is Ayahuasca? </a:t>
            </a:r>
          </a:p>
          <a:p>
            <a:pPr lvl="1"/>
            <a:r>
              <a:rPr lang="en-US" sz="2200" dirty="0"/>
              <a:t>Entheogenic plant- trance inducing</a:t>
            </a:r>
          </a:p>
          <a:p>
            <a:pPr lvl="1"/>
            <a:r>
              <a:rPr lang="en-US" sz="2400" dirty="0"/>
              <a:t>Vine of the woody </a:t>
            </a:r>
            <a:r>
              <a:rPr lang="en-US" sz="2400" i="1" dirty="0"/>
              <a:t>Banisteriopsis caapi</a:t>
            </a:r>
          </a:p>
          <a:p>
            <a:pPr lvl="1"/>
            <a:r>
              <a:rPr lang="en-US" sz="2400" i="1" dirty="0"/>
              <a:t>Member of the Malpigha family</a:t>
            </a:r>
          </a:p>
          <a:p>
            <a:pPr lvl="1"/>
            <a:r>
              <a:rPr lang="en-US" sz="2400" i="1" dirty="0"/>
              <a:t>Produces an alkaloid called Harmine</a:t>
            </a:r>
          </a:p>
          <a:p>
            <a:pPr lvl="1"/>
            <a:r>
              <a:rPr lang="en-US" sz="2400" i="1" dirty="0"/>
              <a:t>Used by indigenous peoples of the Amazon River Basin </a:t>
            </a:r>
            <a:endParaRPr lang="en-US" sz="2400" dirty="0"/>
          </a:p>
          <a:p>
            <a:pPr lvl="1"/>
            <a:endParaRPr lang="en-US" dirty="0"/>
          </a:p>
        </p:txBody>
      </p:sp>
      <p:pic>
        <p:nvPicPr>
          <p:cNvPr id="4" name="Picture 3" descr="054.JPG">
            <a:extLst>
              <a:ext uri="{FF2B5EF4-FFF2-40B4-BE49-F238E27FC236}">
                <a16:creationId xmlns:a16="http://schemas.microsoft.com/office/drawing/2014/main" id="{847E7F8F-41E2-B547-9AA4-5BB5F8A0FE66}"/>
              </a:ext>
            </a:extLst>
          </p:cNvPr>
          <p:cNvPicPr>
            <a:picLocks noChangeAspect="1"/>
          </p:cNvPicPr>
          <p:nvPr/>
        </p:nvPicPr>
        <p:blipFill>
          <a:blip r:embed="rId2" cstate="print"/>
          <a:stretch>
            <a:fillRect/>
          </a:stretch>
        </p:blipFill>
        <p:spPr>
          <a:xfrm>
            <a:off x="7517860" y="3245796"/>
            <a:ext cx="4368800" cy="3276600"/>
          </a:xfrm>
          <a:prstGeom prst="rect">
            <a:avLst/>
          </a:prstGeom>
        </p:spPr>
      </p:pic>
    </p:spTree>
    <p:extLst>
      <p:ext uri="{BB962C8B-B14F-4D97-AF65-F5344CB8AC3E}">
        <p14:creationId xmlns:p14="http://schemas.microsoft.com/office/powerpoint/2010/main" val="4223973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6263D-7210-5A4F-8E59-F04AAA7845D8}"/>
              </a:ext>
            </a:extLst>
          </p:cNvPr>
          <p:cNvSpPr>
            <a:spLocks noGrp="1"/>
          </p:cNvSpPr>
          <p:nvPr>
            <p:ph type="title"/>
          </p:nvPr>
        </p:nvSpPr>
        <p:spPr/>
        <p:txBody>
          <a:bodyPr/>
          <a:lstStyle/>
          <a:p>
            <a:r>
              <a:rPr lang="en-US" dirty="0"/>
              <a:t>Initiation of a shaman</a:t>
            </a:r>
          </a:p>
        </p:txBody>
      </p:sp>
      <p:sp>
        <p:nvSpPr>
          <p:cNvPr id="3" name="Text Placeholder 2"/>
          <p:cNvSpPr>
            <a:spLocks noGrp="1"/>
          </p:cNvSpPr>
          <p:nvPr>
            <p:ph idx="1"/>
          </p:nvPr>
        </p:nvSpPr>
        <p:spPr/>
        <p:txBody>
          <a:bodyPr>
            <a:normAutofit/>
          </a:bodyPr>
          <a:lstStyle/>
          <a:p>
            <a:r>
              <a:rPr lang="en-US" dirty="0">
                <a:solidFill>
                  <a:schemeClr val="bg1"/>
                </a:solidFill>
              </a:rPr>
              <a:t>Initiation of a Shaman</a:t>
            </a:r>
          </a:p>
        </p:txBody>
      </p:sp>
      <p:pic>
        <p:nvPicPr>
          <p:cNvPr id="4" name="Picture 3" descr="black-puma-eyes.jpg"/>
          <p:cNvPicPr>
            <a:picLocks noChangeAspect="1"/>
          </p:cNvPicPr>
          <p:nvPr/>
        </p:nvPicPr>
        <p:blipFill>
          <a:blip r:embed="rId3" cstate="print"/>
          <a:stretch>
            <a:fillRect/>
          </a:stretch>
        </p:blipFill>
        <p:spPr>
          <a:xfrm>
            <a:off x="1365115" y="1958554"/>
            <a:ext cx="5029200" cy="3771900"/>
          </a:xfrm>
          <a:prstGeom prst="rect">
            <a:avLst/>
          </a:prstGeom>
        </p:spPr>
      </p:pic>
      <p:sp>
        <p:nvSpPr>
          <p:cNvPr id="2" name="TextBox 1">
            <a:extLst>
              <a:ext uri="{FF2B5EF4-FFF2-40B4-BE49-F238E27FC236}">
                <a16:creationId xmlns:a16="http://schemas.microsoft.com/office/drawing/2014/main" id="{4D6AE0DC-7836-8344-B5F8-4BDCBDCB3EE8}"/>
              </a:ext>
            </a:extLst>
          </p:cNvPr>
          <p:cNvSpPr txBox="1"/>
          <p:nvPr/>
        </p:nvSpPr>
        <p:spPr>
          <a:xfrm>
            <a:off x="7377247" y="2467401"/>
            <a:ext cx="3599234" cy="3416320"/>
          </a:xfrm>
          <a:prstGeom prst="rect">
            <a:avLst/>
          </a:prstGeom>
          <a:noFill/>
        </p:spPr>
        <p:txBody>
          <a:bodyPr wrap="square" rtlCol="0">
            <a:spAutoFit/>
          </a:bodyPr>
          <a:lstStyle/>
          <a:p>
            <a:r>
              <a:rPr lang="en-US" dirty="0"/>
              <a:t>If you aren’t born with a physical sign of your Shamanic birthright, (two mismatched eye colors, or physical deformities) initiation for the </a:t>
            </a:r>
            <a:r>
              <a:rPr lang="en-US" dirty="0" err="1"/>
              <a:t>Q’ero</a:t>
            </a:r>
            <a:r>
              <a:rPr lang="en-US" dirty="0"/>
              <a:t> who desires to become a Shaman is quite dangerous. For you cannot become a Shaman unless you journey “Through the Eyes of the Puma” in death and return to life. </a:t>
            </a:r>
          </a:p>
        </p:txBody>
      </p:sp>
    </p:spTree>
    <p:extLst>
      <p:ext uri="{BB962C8B-B14F-4D97-AF65-F5344CB8AC3E}">
        <p14:creationId xmlns:p14="http://schemas.microsoft.com/office/powerpoint/2010/main" val="4087350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E095D8-0C80-9E4F-813B-FA26696C25FC}"/>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83E4940D-6079-914F-82D2-0057B3B5EFA8}"/>
              </a:ext>
            </a:extLst>
          </p:cNvPr>
          <p:cNvSpPr>
            <a:spLocks noGrp="1"/>
          </p:cNvSpPr>
          <p:nvPr>
            <p:ph idx="1"/>
          </p:nvPr>
        </p:nvSpPr>
        <p:spPr/>
        <p:txBody>
          <a:bodyPr/>
          <a:lstStyle/>
          <a:p>
            <a:endParaRPr lang="en-US" dirty="0"/>
          </a:p>
        </p:txBody>
      </p:sp>
      <p:pic>
        <p:nvPicPr>
          <p:cNvPr id="4" name="Picture 3" descr="Lindsey 002.jpg"/>
          <p:cNvPicPr>
            <a:picLocks noChangeAspect="1"/>
          </p:cNvPicPr>
          <p:nvPr/>
        </p:nvPicPr>
        <p:blipFill>
          <a:blip r:embed="rId3" cstate="print"/>
          <a:stretch>
            <a:fillRect/>
          </a:stretch>
        </p:blipFill>
        <p:spPr>
          <a:xfrm>
            <a:off x="5347905" y="1327150"/>
            <a:ext cx="6298741" cy="4724056"/>
          </a:xfrm>
          <a:prstGeom prst="rect">
            <a:avLst/>
          </a:prstGeom>
        </p:spPr>
      </p:pic>
      <p:sp>
        <p:nvSpPr>
          <p:cNvPr id="5" name="TextBox 4"/>
          <p:cNvSpPr txBox="1"/>
          <p:nvPr/>
        </p:nvSpPr>
        <p:spPr>
          <a:xfrm>
            <a:off x="5535660" y="6139464"/>
            <a:ext cx="6553200" cy="369332"/>
          </a:xfrm>
          <a:prstGeom prst="rect">
            <a:avLst/>
          </a:prstGeom>
          <a:noFill/>
        </p:spPr>
        <p:txBody>
          <a:bodyPr wrap="square" rtlCol="0">
            <a:spAutoFit/>
          </a:bodyPr>
          <a:lstStyle/>
          <a:p>
            <a:r>
              <a:rPr lang="en-US" dirty="0"/>
              <a:t>Copyright Dr. Lindsey Daniels </a:t>
            </a:r>
            <a:r>
              <a:rPr lang="en-US" dirty="0" err="1"/>
              <a:t>PsyD</a:t>
            </a:r>
            <a:endParaRPr lang="en-US" dirty="0"/>
          </a:p>
        </p:txBody>
      </p:sp>
      <p:sp>
        <p:nvSpPr>
          <p:cNvPr id="6" name="TextBox 5"/>
          <p:cNvSpPr txBox="1"/>
          <p:nvPr/>
        </p:nvSpPr>
        <p:spPr>
          <a:xfrm>
            <a:off x="988374" y="3400677"/>
            <a:ext cx="4238368" cy="1200329"/>
          </a:xfrm>
          <a:prstGeom prst="rect">
            <a:avLst/>
          </a:prstGeom>
          <a:noFill/>
        </p:spPr>
        <p:txBody>
          <a:bodyPr wrap="square" rtlCol="0">
            <a:spAutoFit/>
          </a:bodyPr>
          <a:lstStyle/>
          <a:p>
            <a:r>
              <a:rPr lang="en-US" dirty="0"/>
              <a:t>Wooden ‘wands’ called </a:t>
            </a:r>
            <a:r>
              <a:rPr lang="en-US" i="1" dirty="0" err="1"/>
              <a:t>juntos</a:t>
            </a:r>
            <a:r>
              <a:rPr lang="en-US" dirty="0"/>
              <a:t> direct energy and often contain tobacco juice shamans snort during ritual.</a:t>
            </a:r>
          </a:p>
        </p:txBody>
      </p:sp>
    </p:spTree>
    <p:extLst>
      <p:ext uri="{BB962C8B-B14F-4D97-AF65-F5344CB8AC3E}">
        <p14:creationId xmlns:p14="http://schemas.microsoft.com/office/powerpoint/2010/main" val="1584792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DE75-B59A-7F45-93D1-9FCBE7338795}"/>
              </a:ext>
            </a:extLst>
          </p:cNvPr>
          <p:cNvSpPr>
            <a:spLocks noGrp="1"/>
          </p:cNvSpPr>
          <p:nvPr>
            <p:ph type="title"/>
          </p:nvPr>
        </p:nvSpPr>
        <p:spPr/>
        <p:txBody>
          <a:bodyPr/>
          <a:lstStyle/>
          <a:p>
            <a:r>
              <a:rPr lang="en-US" dirty="0"/>
              <a:t>Initiation of a Shaman</a:t>
            </a:r>
          </a:p>
        </p:txBody>
      </p:sp>
      <p:sp>
        <p:nvSpPr>
          <p:cNvPr id="3" name="Text Placeholder 2"/>
          <p:cNvSpPr>
            <a:spLocks noGrp="1"/>
          </p:cNvSpPr>
          <p:nvPr>
            <p:ph idx="1"/>
          </p:nvPr>
        </p:nvSpPr>
        <p:spPr>
          <a:xfrm>
            <a:off x="611257" y="2603500"/>
            <a:ext cx="4160511" cy="3416300"/>
          </a:xfrm>
        </p:spPr>
        <p:txBody>
          <a:bodyPr>
            <a:normAutofit/>
          </a:bodyPr>
          <a:lstStyle/>
          <a:p>
            <a:r>
              <a:rPr lang="en-US" sz="2400" dirty="0"/>
              <a:t>One part of your initiation involves a dangerous quest.  Even in today’s motorized society, the climate of the Andean Shaman and the </a:t>
            </a:r>
            <a:r>
              <a:rPr lang="en-US" sz="2400" dirty="0" err="1"/>
              <a:t>Q’ero</a:t>
            </a:r>
            <a:r>
              <a:rPr lang="en-US" sz="2400" dirty="0"/>
              <a:t> people is an unforgiving one.</a:t>
            </a:r>
          </a:p>
        </p:txBody>
      </p:sp>
      <p:pic>
        <p:nvPicPr>
          <p:cNvPr id="4" name="Picture 3" descr="Lindsey 011.JPG"/>
          <p:cNvPicPr>
            <a:picLocks noChangeAspect="1"/>
          </p:cNvPicPr>
          <p:nvPr/>
        </p:nvPicPr>
        <p:blipFill>
          <a:blip r:embed="rId3" cstate="print"/>
          <a:stretch>
            <a:fillRect/>
          </a:stretch>
        </p:blipFill>
        <p:spPr>
          <a:xfrm>
            <a:off x="5535660" y="1680632"/>
            <a:ext cx="6248400" cy="4686300"/>
          </a:xfrm>
          <a:prstGeom prst="rect">
            <a:avLst/>
          </a:prstGeom>
        </p:spPr>
      </p:pic>
      <p:sp>
        <p:nvSpPr>
          <p:cNvPr id="5" name="TextBox 4">
            <a:extLst>
              <a:ext uri="{FF2B5EF4-FFF2-40B4-BE49-F238E27FC236}">
                <a16:creationId xmlns:a16="http://schemas.microsoft.com/office/drawing/2014/main" id="{B0FA8AA4-D90F-1F4F-8788-DAE73FCFFCA6}"/>
              </a:ext>
            </a:extLst>
          </p:cNvPr>
          <p:cNvSpPr txBox="1"/>
          <p:nvPr/>
        </p:nvSpPr>
        <p:spPr>
          <a:xfrm>
            <a:off x="8560342" y="6468667"/>
            <a:ext cx="3098979" cy="253916"/>
          </a:xfrm>
          <a:prstGeom prst="rect">
            <a:avLst/>
          </a:prstGeom>
          <a:noFill/>
        </p:spPr>
        <p:txBody>
          <a:bodyPr wrap="square" rtlCol="0">
            <a:spAutoFit/>
          </a:bodyPr>
          <a:lstStyle/>
          <a:p>
            <a:r>
              <a:rPr lang="en-US" sz="1050" dirty="0"/>
              <a:t>Photo Credit </a:t>
            </a:r>
            <a:r>
              <a:rPr lang="en-US" sz="1050" dirty="0" err="1"/>
              <a:t>Dr</a:t>
            </a:r>
            <a:r>
              <a:rPr lang="en-US" sz="1050" dirty="0"/>
              <a:t> Lindsey Daniels </a:t>
            </a:r>
            <a:r>
              <a:rPr lang="en-US" sz="1050" dirty="0" err="1"/>
              <a:t>PsyD</a:t>
            </a:r>
            <a:r>
              <a:rPr lang="en-US" sz="1050" dirty="0"/>
              <a:t> </a:t>
            </a:r>
          </a:p>
        </p:txBody>
      </p:sp>
    </p:spTree>
    <p:extLst>
      <p:ext uri="{BB962C8B-B14F-4D97-AF65-F5344CB8AC3E}">
        <p14:creationId xmlns:p14="http://schemas.microsoft.com/office/powerpoint/2010/main" val="2106871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B402-2890-574E-96E1-6330D19972B4}"/>
              </a:ext>
            </a:extLst>
          </p:cNvPr>
          <p:cNvSpPr>
            <a:spLocks noGrp="1"/>
          </p:cNvSpPr>
          <p:nvPr>
            <p:ph type="title"/>
          </p:nvPr>
        </p:nvSpPr>
        <p:spPr/>
        <p:txBody>
          <a:bodyPr/>
          <a:lstStyle/>
          <a:p>
            <a:r>
              <a:rPr lang="en-US" dirty="0"/>
              <a:t>Initiation of a shaman</a:t>
            </a:r>
          </a:p>
        </p:txBody>
      </p:sp>
      <p:sp>
        <p:nvSpPr>
          <p:cNvPr id="3" name="Text Placeholder 2"/>
          <p:cNvSpPr>
            <a:spLocks noGrp="1"/>
          </p:cNvSpPr>
          <p:nvPr>
            <p:ph idx="1"/>
          </p:nvPr>
        </p:nvSpPr>
        <p:spPr>
          <a:xfrm>
            <a:off x="1154954" y="2603500"/>
            <a:ext cx="3429403" cy="3416300"/>
          </a:xfrm>
        </p:spPr>
        <p:txBody>
          <a:bodyPr>
            <a:normAutofit/>
          </a:bodyPr>
          <a:lstStyle/>
          <a:p>
            <a:r>
              <a:rPr lang="en-US" sz="2400" dirty="0"/>
              <a:t>The quest involves a horse ride, with accompanying mules for the group’s supplies, and a hike once you reach the limit for the horses.</a:t>
            </a:r>
          </a:p>
        </p:txBody>
      </p:sp>
      <p:pic>
        <p:nvPicPr>
          <p:cNvPr id="4" name="Picture 3" descr="Lindsey 005.jpg"/>
          <p:cNvPicPr>
            <a:picLocks noChangeAspect="1"/>
          </p:cNvPicPr>
          <p:nvPr/>
        </p:nvPicPr>
        <p:blipFill>
          <a:blip r:embed="rId3" cstate="print"/>
          <a:stretch>
            <a:fillRect/>
          </a:stretch>
        </p:blipFill>
        <p:spPr>
          <a:xfrm>
            <a:off x="5187778" y="1804086"/>
            <a:ext cx="6400800" cy="4800600"/>
          </a:xfrm>
          <a:prstGeom prst="rect">
            <a:avLst/>
          </a:prstGeom>
        </p:spPr>
      </p:pic>
    </p:spTree>
    <p:extLst>
      <p:ext uri="{BB962C8B-B14F-4D97-AF65-F5344CB8AC3E}">
        <p14:creationId xmlns:p14="http://schemas.microsoft.com/office/powerpoint/2010/main" val="2796039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AEFE-69B3-4740-A18F-5376E6B86F9E}"/>
              </a:ext>
            </a:extLst>
          </p:cNvPr>
          <p:cNvSpPr>
            <a:spLocks noGrp="1"/>
          </p:cNvSpPr>
          <p:nvPr>
            <p:ph type="title"/>
          </p:nvPr>
        </p:nvSpPr>
        <p:spPr/>
        <p:txBody>
          <a:bodyPr/>
          <a:lstStyle/>
          <a:p>
            <a:r>
              <a:rPr lang="en-US" dirty="0"/>
              <a:t>Initiation of a shaman</a:t>
            </a:r>
          </a:p>
        </p:txBody>
      </p:sp>
      <p:sp>
        <p:nvSpPr>
          <p:cNvPr id="3" name="Text Placeholder 2"/>
          <p:cNvSpPr>
            <a:spLocks noGrp="1"/>
          </p:cNvSpPr>
          <p:nvPr>
            <p:ph idx="1"/>
          </p:nvPr>
        </p:nvSpPr>
        <p:spPr>
          <a:xfrm>
            <a:off x="1154955" y="2603500"/>
            <a:ext cx="4628008" cy="3416300"/>
          </a:xfrm>
        </p:spPr>
        <p:txBody>
          <a:bodyPr/>
          <a:lstStyle/>
          <a:p>
            <a:r>
              <a:rPr lang="en-US" dirty="0"/>
              <a:t>	</a:t>
            </a:r>
            <a:r>
              <a:rPr lang="en-US" sz="2400" dirty="0"/>
              <a:t>	As well as a steep hike up into the mountain’s hidden river basin. At 15,000+ feet above sea level it’s a frigid journey no matter the time of year.  </a:t>
            </a:r>
          </a:p>
          <a:p>
            <a:pPr marL="0" indent="0">
              <a:buNone/>
            </a:pPr>
            <a:endParaRPr lang="en-US" sz="2400" dirty="0"/>
          </a:p>
        </p:txBody>
      </p:sp>
      <p:pic>
        <p:nvPicPr>
          <p:cNvPr id="4" name="Picture 3" descr="Lindsey 004.jpg"/>
          <p:cNvPicPr>
            <a:picLocks noChangeAspect="1"/>
          </p:cNvPicPr>
          <p:nvPr/>
        </p:nvPicPr>
        <p:blipFill>
          <a:blip r:embed="rId3" cstate="print"/>
          <a:stretch>
            <a:fillRect/>
          </a:stretch>
        </p:blipFill>
        <p:spPr>
          <a:xfrm>
            <a:off x="6046573" y="2341606"/>
            <a:ext cx="5486400" cy="4114800"/>
          </a:xfrm>
          <a:prstGeom prst="rect">
            <a:avLst/>
          </a:prstGeom>
        </p:spPr>
      </p:pic>
    </p:spTree>
    <p:extLst>
      <p:ext uri="{BB962C8B-B14F-4D97-AF65-F5344CB8AC3E}">
        <p14:creationId xmlns:p14="http://schemas.microsoft.com/office/powerpoint/2010/main" val="2046613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E7F2-CB25-CF4A-B566-FDC7143BF450}"/>
              </a:ext>
            </a:extLst>
          </p:cNvPr>
          <p:cNvSpPr>
            <a:spLocks noGrp="1"/>
          </p:cNvSpPr>
          <p:nvPr>
            <p:ph type="title"/>
          </p:nvPr>
        </p:nvSpPr>
        <p:spPr/>
        <p:txBody>
          <a:bodyPr/>
          <a:lstStyle/>
          <a:p>
            <a:r>
              <a:rPr lang="en-US" dirty="0"/>
              <a:t>Initiation of a shaman</a:t>
            </a:r>
          </a:p>
        </p:txBody>
      </p:sp>
      <p:sp>
        <p:nvSpPr>
          <p:cNvPr id="3" name="Text Placeholder 2"/>
          <p:cNvSpPr>
            <a:spLocks noGrp="1"/>
          </p:cNvSpPr>
          <p:nvPr>
            <p:ph idx="1"/>
          </p:nvPr>
        </p:nvSpPr>
        <p:spPr>
          <a:xfrm>
            <a:off x="1154955" y="2603500"/>
            <a:ext cx="4096668" cy="3416300"/>
          </a:xfrm>
        </p:spPr>
        <p:txBody>
          <a:bodyPr>
            <a:normAutofit/>
          </a:bodyPr>
          <a:lstStyle/>
          <a:p>
            <a:r>
              <a:rPr lang="en-US" dirty="0"/>
              <a:t>The Shaman –to –be must make a frigid dive into icy river waters fed by melting snow to cleanse himself of past disease and energetic ills, while the </a:t>
            </a:r>
            <a:r>
              <a:rPr lang="en-US" i="1" dirty="0"/>
              <a:t>Maestro</a:t>
            </a:r>
            <a:r>
              <a:rPr lang="en-US" dirty="0"/>
              <a:t> or head Shaman calls to the ancestors, the spirits, to the Goddess </a:t>
            </a:r>
            <a:r>
              <a:rPr lang="en-US" i="1" dirty="0" err="1"/>
              <a:t>PachaMama</a:t>
            </a:r>
            <a:r>
              <a:rPr lang="en-US" dirty="0"/>
              <a:t> and to the elements to witness his rebirth. </a:t>
            </a:r>
          </a:p>
          <a:p>
            <a:endParaRPr lang="en-US" dirty="0"/>
          </a:p>
        </p:txBody>
      </p:sp>
      <p:pic>
        <p:nvPicPr>
          <p:cNvPr id="4" name="Picture 3" descr="Lindsey 007.jpg"/>
          <p:cNvPicPr>
            <a:picLocks noChangeAspect="1"/>
          </p:cNvPicPr>
          <p:nvPr/>
        </p:nvPicPr>
        <p:blipFill>
          <a:blip r:embed="rId3" cstate="print"/>
          <a:stretch>
            <a:fillRect/>
          </a:stretch>
        </p:blipFill>
        <p:spPr>
          <a:xfrm>
            <a:off x="5630562" y="2403390"/>
            <a:ext cx="5486400" cy="4114800"/>
          </a:xfrm>
          <a:prstGeom prst="rect">
            <a:avLst/>
          </a:prstGeom>
        </p:spPr>
      </p:pic>
    </p:spTree>
    <p:extLst>
      <p:ext uri="{BB962C8B-B14F-4D97-AF65-F5344CB8AC3E}">
        <p14:creationId xmlns:p14="http://schemas.microsoft.com/office/powerpoint/2010/main" val="254675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3A49E3-599D-B94B-8998-9B16BC51426C}"/>
              </a:ext>
            </a:extLst>
          </p:cNvPr>
          <p:cNvSpPr>
            <a:spLocks noGrp="1"/>
          </p:cNvSpPr>
          <p:nvPr>
            <p:ph type="title"/>
          </p:nvPr>
        </p:nvSpPr>
        <p:spPr/>
        <p:txBody>
          <a:bodyPr/>
          <a:lstStyle/>
          <a:p>
            <a:r>
              <a:rPr lang="en-US" dirty="0"/>
              <a:t>Initiation of a shaman</a:t>
            </a:r>
          </a:p>
        </p:txBody>
      </p:sp>
      <p:sp>
        <p:nvSpPr>
          <p:cNvPr id="7" name="Content Placeholder 6">
            <a:extLst>
              <a:ext uri="{FF2B5EF4-FFF2-40B4-BE49-F238E27FC236}">
                <a16:creationId xmlns:a16="http://schemas.microsoft.com/office/drawing/2014/main" id="{0C2CB70C-3FC0-2F4D-8546-40D684C404BE}"/>
              </a:ext>
            </a:extLst>
          </p:cNvPr>
          <p:cNvSpPr>
            <a:spLocks noGrp="1"/>
          </p:cNvSpPr>
          <p:nvPr>
            <p:ph idx="1"/>
          </p:nvPr>
        </p:nvSpPr>
        <p:spPr/>
        <p:txBody>
          <a:bodyPr/>
          <a:lstStyle/>
          <a:p>
            <a:endParaRPr lang="en-US" dirty="0"/>
          </a:p>
        </p:txBody>
      </p:sp>
      <p:pic>
        <p:nvPicPr>
          <p:cNvPr id="4" name="Lindsey 009.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077183" y="1680632"/>
            <a:ext cx="6096000" cy="4572000"/>
          </a:xfrm>
          <a:prstGeom prst="rect">
            <a:avLst/>
          </a:prstGeom>
        </p:spPr>
      </p:pic>
      <p:sp>
        <p:nvSpPr>
          <p:cNvPr id="5" name="TextBox 4"/>
          <p:cNvSpPr txBox="1"/>
          <p:nvPr/>
        </p:nvSpPr>
        <p:spPr>
          <a:xfrm>
            <a:off x="1911485" y="6345677"/>
            <a:ext cx="6553200" cy="369332"/>
          </a:xfrm>
          <a:prstGeom prst="rect">
            <a:avLst/>
          </a:prstGeom>
          <a:noFill/>
        </p:spPr>
        <p:txBody>
          <a:bodyPr wrap="square" rtlCol="0">
            <a:spAutoFit/>
          </a:bodyPr>
          <a:lstStyle/>
          <a:p>
            <a:r>
              <a:rPr lang="en-US" dirty="0"/>
              <a:t>Copyright Dr. Lindsey Daniels </a:t>
            </a:r>
            <a:r>
              <a:rPr lang="en-US" dirty="0" err="1"/>
              <a:t>PsyD</a:t>
            </a:r>
            <a:endParaRPr lang="en-US" dirty="0"/>
          </a:p>
        </p:txBody>
      </p:sp>
    </p:spTree>
    <p:extLst>
      <p:ext uri="{BB962C8B-B14F-4D97-AF65-F5344CB8AC3E}">
        <p14:creationId xmlns:p14="http://schemas.microsoft.com/office/powerpoint/2010/main" val="42682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5E0C-50B3-4941-BDF6-C28ED4D1D730}"/>
              </a:ext>
            </a:extLst>
          </p:cNvPr>
          <p:cNvSpPr>
            <a:spLocks noGrp="1"/>
          </p:cNvSpPr>
          <p:nvPr>
            <p:ph type="title"/>
          </p:nvPr>
        </p:nvSpPr>
        <p:spPr/>
        <p:txBody>
          <a:bodyPr/>
          <a:lstStyle/>
          <a:p>
            <a:r>
              <a:rPr lang="en-US" dirty="0"/>
              <a:t>Blackthorn’s Botanical Magic </a:t>
            </a:r>
            <a:br>
              <a:rPr lang="en-US" dirty="0"/>
            </a:br>
            <a:endParaRPr lang="en-US" dirty="0"/>
          </a:p>
        </p:txBody>
      </p:sp>
      <p:sp>
        <p:nvSpPr>
          <p:cNvPr id="3" name="Content Placeholder 2">
            <a:extLst>
              <a:ext uri="{FF2B5EF4-FFF2-40B4-BE49-F238E27FC236}">
                <a16:creationId xmlns:a16="http://schemas.microsoft.com/office/drawing/2014/main" id="{234A53BF-9090-A446-AD3F-114862642EB2}"/>
              </a:ext>
            </a:extLst>
          </p:cNvPr>
          <p:cNvSpPr>
            <a:spLocks noGrp="1"/>
          </p:cNvSpPr>
          <p:nvPr>
            <p:ph idx="1"/>
          </p:nvPr>
        </p:nvSpPr>
        <p:spPr/>
        <p:txBody>
          <a:bodyPr/>
          <a:lstStyle/>
          <a:p>
            <a:pPr marL="0" indent="0">
              <a:buNone/>
            </a:pPr>
            <a:r>
              <a:rPr lang="en-US" dirty="0"/>
              <a:t>	By Amy Blackthorn</a:t>
            </a:r>
          </a:p>
          <a:p>
            <a:pPr lvl="1"/>
            <a:r>
              <a:rPr lang="en-US" dirty="0"/>
              <a:t>Out September 1st 2018</a:t>
            </a:r>
          </a:p>
          <a:p>
            <a:pPr lvl="1"/>
            <a:r>
              <a:rPr lang="en-US" dirty="0"/>
              <a:t>Weiser Books</a:t>
            </a:r>
          </a:p>
          <a:p>
            <a:pPr lvl="1"/>
            <a:r>
              <a:rPr lang="en-US" dirty="0"/>
              <a:t>http://</a:t>
            </a:r>
            <a:r>
              <a:rPr lang="en-US" dirty="0" err="1"/>
              <a:t>Facebook.com</a:t>
            </a:r>
            <a:r>
              <a:rPr lang="en-US" dirty="0"/>
              <a:t>/</a:t>
            </a:r>
            <a:r>
              <a:rPr lang="en-US" dirty="0" err="1"/>
              <a:t>amyblackthornauthor</a:t>
            </a:r>
            <a:endParaRPr lang="en-US" dirty="0"/>
          </a:p>
          <a:p>
            <a:pPr marL="457200" lvl="1" indent="0">
              <a:buNone/>
            </a:pPr>
            <a:endParaRPr lang="en-US" dirty="0"/>
          </a:p>
          <a:p>
            <a:pPr marL="457200" lvl="1" indent="0">
              <a:buNone/>
            </a:pPr>
            <a:r>
              <a:rPr lang="en-US" dirty="0"/>
              <a:t>First 50 Pages Free to Read and Download</a:t>
            </a:r>
          </a:p>
          <a:p>
            <a:pPr marL="457200" lvl="1" indent="0">
              <a:buNone/>
            </a:pPr>
            <a:r>
              <a:rPr lang="en-US" dirty="0"/>
              <a:t>http://</a:t>
            </a:r>
            <a:r>
              <a:rPr lang="en-US" dirty="0" err="1"/>
              <a:t>tinyurl.com</a:t>
            </a:r>
            <a:r>
              <a:rPr lang="en-US" dirty="0"/>
              <a:t>/</a:t>
            </a:r>
            <a:r>
              <a:rPr lang="en-US" dirty="0" err="1"/>
              <a:t>blackthornsbotanicalmagic</a:t>
            </a:r>
            <a:endParaRPr lang="en-US" dirty="0"/>
          </a:p>
        </p:txBody>
      </p:sp>
      <p:pic>
        <p:nvPicPr>
          <p:cNvPr id="7" name="Picture 6">
            <a:extLst>
              <a:ext uri="{FF2B5EF4-FFF2-40B4-BE49-F238E27FC236}">
                <a16:creationId xmlns:a16="http://schemas.microsoft.com/office/drawing/2014/main" id="{C2F83E33-D362-2541-9D08-4004F47427B1}"/>
              </a:ext>
            </a:extLst>
          </p:cNvPr>
          <p:cNvPicPr>
            <a:picLocks noChangeAspect="1"/>
          </p:cNvPicPr>
          <p:nvPr/>
        </p:nvPicPr>
        <p:blipFill>
          <a:blip r:embed="rId2"/>
          <a:stretch>
            <a:fillRect/>
          </a:stretch>
        </p:blipFill>
        <p:spPr>
          <a:xfrm>
            <a:off x="6913997" y="1569874"/>
            <a:ext cx="3559643" cy="4575377"/>
          </a:xfrm>
          <a:prstGeom prst="rect">
            <a:avLst/>
          </a:prstGeom>
        </p:spPr>
      </p:pic>
      <p:pic>
        <p:nvPicPr>
          <p:cNvPr id="9" name="Picture 8">
            <a:extLst>
              <a:ext uri="{FF2B5EF4-FFF2-40B4-BE49-F238E27FC236}">
                <a16:creationId xmlns:a16="http://schemas.microsoft.com/office/drawing/2014/main" id="{7CD5BCAD-F4B4-8B41-AD1F-7435FFC8E6D9}"/>
              </a:ext>
            </a:extLst>
          </p:cNvPr>
          <p:cNvPicPr>
            <a:picLocks noChangeAspect="1"/>
          </p:cNvPicPr>
          <p:nvPr/>
        </p:nvPicPr>
        <p:blipFill>
          <a:blip r:embed="rId3"/>
          <a:stretch>
            <a:fillRect/>
          </a:stretch>
        </p:blipFill>
        <p:spPr>
          <a:xfrm>
            <a:off x="5218856" y="2323070"/>
            <a:ext cx="570312" cy="1248033"/>
          </a:xfrm>
          <a:prstGeom prst="rect">
            <a:avLst/>
          </a:prstGeom>
        </p:spPr>
      </p:pic>
    </p:spTree>
    <p:extLst>
      <p:ext uri="{BB962C8B-B14F-4D97-AF65-F5344CB8AC3E}">
        <p14:creationId xmlns:p14="http://schemas.microsoft.com/office/powerpoint/2010/main" val="286330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A1AD-F141-1145-AD64-C86F31C9D5A7}"/>
              </a:ext>
            </a:extLst>
          </p:cNvPr>
          <p:cNvSpPr>
            <a:spLocks noGrp="1"/>
          </p:cNvSpPr>
          <p:nvPr>
            <p:ph type="title"/>
          </p:nvPr>
        </p:nvSpPr>
        <p:spPr/>
        <p:txBody>
          <a:bodyPr/>
          <a:lstStyle/>
          <a:p>
            <a:r>
              <a:rPr lang="en-US" dirty="0"/>
              <a:t>History of Hallucinogenic Drug Use</a:t>
            </a:r>
          </a:p>
        </p:txBody>
      </p:sp>
      <p:sp>
        <p:nvSpPr>
          <p:cNvPr id="3" name="Content Placeholder 2">
            <a:extLst>
              <a:ext uri="{FF2B5EF4-FFF2-40B4-BE49-F238E27FC236}">
                <a16:creationId xmlns:a16="http://schemas.microsoft.com/office/drawing/2014/main" id="{0E81B8E6-77C2-F340-B3CD-694F5E26219A}"/>
              </a:ext>
            </a:extLst>
          </p:cNvPr>
          <p:cNvSpPr>
            <a:spLocks noGrp="1"/>
          </p:cNvSpPr>
          <p:nvPr>
            <p:ph idx="1"/>
          </p:nvPr>
        </p:nvSpPr>
        <p:spPr>
          <a:xfrm>
            <a:off x="1154954" y="2603500"/>
            <a:ext cx="10583965" cy="3896154"/>
          </a:xfrm>
        </p:spPr>
        <p:txBody>
          <a:bodyPr>
            <a:normAutofit fontScale="92500" lnSpcReduction="10000"/>
          </a:bodyPr>
          <a:lstStyle/>
          <a:p>
            <a:pPr algn="just">
              <a:buClr>
                <a:srgbClr val="FDF25D"/>
              </a:buClr>
              <a:buSzPct val="125000"/>
              <a:buFont typeface="Arial" panose="020B0604020202020204" pitchFamily="34" charset="0"/>
              <a:buChar char="•"/>
            </a:pPr>
            <a:r>
              <a:rPr lang="en-US" sz="2400" dirty="0"/>
              <a:t>Psychoactive Plants have been found in Neolithic cave drawings from 8500 B.C.</a:t>
            </a:r>
          </a:p>
          <a:p>
            <a:pPr algn="just">
              <a:buClr>
                <a:srgbClr val="FDF25D"/>
              </a:buClr>
              <a:buSzPct val="125000"/>
              <a:buFont typeface="Arial" panose="020B0604020202020204" pitchFamily="34" charset="0"/>
              <a:buChar char="•"/>
            </a:pPr>
            <a:endParaRPr lang="en-US" sz="2400" dirty="0"/>
          </a:p>
          <a:p>
            <a:pPr algn="just">
              <a:buClr>
                <a:srgbClr val="FDF25D"/>
              </a:buClr>
              <a:buSzPct val="125000"/>
              <a:buFont typeface="Arial" panose="020B0604020202020204" pitchFamily="34" charset="0"/>
              <a:buChar char="•"/>
            </a:pPr>
            <a:r>
              <a:rPr lang="en-US" sz="2400" dirty="0"/>
              <a:t>About 4,000 plants yield psychoactive substances (</a:t>
            </a:r>
            <a:r>
              <a:rPr lang="en-US" sz="2400" dirty="0" err="1"/>
              <a:t>Inaba</a:t>
            </a:r>
            <a:r>
              <a:rPr lang="en-US" sz="2400" dirty="0"/>
              <a:t>  2011. p. 1.1).</a:t>
            </a:r>
          </a:p>
          <a:p>
            <a:pPr algn="just">
              <a:buClr>
                <a:srgbClr val="FDF25D"/>
              </a:buClr>
              <a:buSzPct val="125000"/>
              <a:buFont typeface="Arial" panose="020B0604020202020204" pitchFamily="34" charset="0"/>
              <a:buChar char="•"/>
            </a:pPr>
            <a:endParaRPr lang="en-US" sz="2400" dirty="0"/>
          </a:p>
          <a:p>
            <a:pPr algn="just">
              <a:buClr>
                <a:srgbClr val="FDF25D"/>
              </a:buClr>
              <a:buSzPct val="125000"/>
              <a:buFont typeface="Arial" panose="020B0604020202020204" pitchFamily="34" charset="0"/>
              <a:buChar char="•"/>
            </a:pPr>
            <a:r>
              <a:rPr lang="en-US" sz="2400" dirty="0"/>
              <a:t>Naturally occurring chemical signals are released by these plants to communicate with neurotransmitters.</a:t>
            </a:r>
          </a:p>
          <a:p>
            <a:pPr algn="just">
              <a:buClr>
                <a:srgbClr val="FDF25D"/>
              </a:buClr>
              <a:buSzPct val="125000"/>
              <a:buFont typeface="Arial" panose="020B0604020202020204" pitchFamily="34" charset="0"/>
              <a:buChar char="•"/>
            </a:pPr>
            <a:endParaRPr lang="en-US" sz="2400" dirty="0"/>
          </a:p>
          <a:p>
            <a:pPr algn="just">
              <a:buClr>
                <a:srgbClr val="FDF25D"/>
              </a:buClr>
              <a:buSzPct val="125000"/>
              <a:buFont typeface="Arial" panose="020B0604020202020204" pitchFamily="34" charset="0"/>
              <a:buChar char="•"/>
            </a:pPr>
            <a:r>
              <a:rPr lang="en-US" sz="2400" dirty="0"/>
              <a:t>These plants offer a substance that elicits a behavioral or physiological response.</a:t>
            </a:r>
          </a:p>
          <a:p>
            <a:endParaRPr lang="en-US" dirty="0"/>
          </a:p>
        </p:txBody>
      </p:sp>
    </p:spTree>
    <p:extLst>
      <p:ext uri="{BB962C8B-B14F-4D97-AF65-F5344CB8AC3E}">
        <p14:creationId xmlns:p14="http://schemas.microsoft.com/office/powerpoint/2010/main" val="209495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BD92-779E-144B-9C7A-317C41C9C92A}"/>
              </a:ext>
            </a:extLst>
          </p:cNvPr>
          <p:cNvSpPr>
            <a:spLocks noGrp="1"/>
          </p:cNvSpPr>
          <p:nvPr>
            <p:ph type="title"/>
          </p:nvPr>
        </p:nvSpPr>
        <p:spPr/>
        <p:txBody>
          <a:bodyPr/>
          <a:lstStyle/>
          <a:p>
            <a:r>
              <a:rPr lang="en-US" dirty="0"/>
              <a:t>History of Hallucinogenic Drug Use</a:t>
            </a:r>
          </a:p>
        </p:txBody>
      </p:sp>
      <p:sp>
        <p:nvSpPr>
          <p:cNvPr id="3" name="Content Placeholder 2">
            <a:extLst>
              <a:ext uri="{FF2B5EF4-FFF2-40B4-BE49-F238E27FC236}">
                <a16:creationId xmlns:a16="http://schemas.microsoft.com/office/drawing/2014/main" id="{240026AD-5FF0-8448-9747-4F5D841FDC9E}"/>
              </a:ext>
            </a:extLst>
          </p:cNvPr>
          <p:cNvSpPr>
            <a:spLocks noGrp="1"/>
          </p:cNvSpPr>
          <p:nvPr>
            <p:ph idx="1"/>
          </p:nvPr>
        </p:nvSpPr>
        <p:spPr>
          <a:xfrm>
            <a:off x="1154954" y="2603500"/>
            <a:ext cx="10485111" cy="3416300"/>
          </a:xfrm>
        </p:spPr>
        <p:txBody>
          <a:bodyPr>
            <a:noAutofit/>
          </a:bodyPr>
          <a:lstStyle/>
          <a:p>
            <a:pPr>
              <a:buClr>
                <a:srgbClr val="FFFF00"/>
              </a:buClr>
              <a:buSzPct val="125000"/>
              <a:buFont typeface="Wingdings" pitchFamily="2" charset="2"/>
              <a:buChar char="Ø"/>
            </a:pPr>
            <a:r>
              <a:rPr lang="en-US" sz="2400" dirty="0"/>
              <a:t>Common  hallucinogenic drugs have been regulated and subsequently outlawed regularly.  </a:t>
            </a:r>
          </a:p>
          <a:p>
            <a:pPr>
              <a:buClr>
                <a:srgbClr val="FFFF00"/>
              </a:buClr>
              <a:buSzPct val="125000"/>
              <a:buFont typeface="Wingdings" pitchFamily="2" charset="2"/>
              <a:buChar char="Ø"/>
            </a:pPr>
            <a:endParaRPr lang="en-US" sz="2400" dirty="0"/>
          </a:p>
          <a:p>
            <a:pPr>
              <a:buClr>
                <a:srgbClr val="FFFF00"/>
              </a:buClr>
              <a:buSzPct val="125000"/>
              <a:buFont typeface="Wingdings" pitchFamily="2" charset="2"/>
              <a:buChar char="Ø"/>
            </a:pPr>
            <a:r>
              <a:rPr lang="en-US" sz="2400" dirty="0"/>
              <a:t>The Marijuana Tax Act banned the cultivation and use of </a:t>
            </a:r>
            <a:r>
              <a:rPr lang="en-US" sz="2400" i="1" dirty="0"/>
              <a:t>Cannabis sativa </a:t>
            </a:r>
            <a:r>
              <a:rPr lang="en-US" sz="2400" dirty="0"/>
              <a:t>in 1933. </a:t>
            </a:r>
          </a:p>
          <a:p>
            <a:pPr>
              <a:buClr>
                <a:srgbClr val="FFFF00"/>
              </a:buClr>
              <a:buSzPct val="125000"/>
              <a:buNone/>
            </a:pPr>
            <a:endParaRPr lang="en-US" sz="2400" dirty="0"/>
          </a:p>
          <a:p>
            <a:pPr>
              <a:buClr>
                <a:srgbClr val="FFFF00"/>
              </a:buClr>
              <a:buSzPct val="125000"/>
              <a:buFont typeface="Wingdings" pitchFamily="2" charset="2"/>
              <a:buChar char="Ø"/>
            </a:pPr>
            <a:r>
              <a:rPr lang="en-US" sz="2400" dirty="0"/>
              <a:t>The Comprehensive Drug Abuse Prevention and Control Act of 1970 classified drugs into “Schedules”.  The more harmful the lower the number, with Schedule I being the most harmful.</a:t>
            </a:r>
          </a:p>
        </p:txBody>
      </p:sp>
    </p:spTree>
    <p:extLst>
      <p:ext uri="{BB962C8B-B14F-4D97-AF65-F5344CB8AC3E}">
        <p14:creationId xmlns:p14="http://schemas.microsoft.com/office/powerpoint/2010/main" val="201459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3638-CE69-6547-8D8B-36B39D87BD15}"/>
              </a:ext>
            </a:extLst>
          </p:cNvPr>
          <p:cNvSpPr>
            <a:spLocks noGrp="1"/>
          </p:cNvSpPr>
          <p:nvPr>
            <p:ph type="title"/>
          </p:nvPr>
        </p:nvSpPr>
        <p:spPr/>
        <p:txBody>
          <a:bodyPr/>
          <a:lstStyle/>
          <a:p>
            <a:r>
              <a:rPr lang="en-US" dirty="0"/>
              <a:t>Failure of the D.A.R.E. Program</a:t>
            </a:r>
          </a:p>
        </p:txBody>
      </p:sp>
      <p:sp>
        <p:nvSpPr>
          <p:cNvPr id="3" name="Content Placeholder 2">
            <a:extLst>
              <a:ext uri="{FF2B5EF4-FFF2-40B4-BE49-F238E27FC236}">
                <a16:creationId xmlns:a16="http://schemas.microsoft.com/office/drawing/2014/main" id="{8966F67D-031C-4D4F-BFA3-5FBD4752BCE8}"/>
              </a:ext>
            </a:extLst>
          </p:cNvPr>
          <p:cNvSpPr>
            <a:spLocks noGrp="1"/>
          </p:cNvSpPr>
          <p:nvPr>
            <p:ph idx="1"/>
          </p:nvPr>
        </p:nvSpPr>
        <p:spPr>
          <a:xfrm>
            <a:off x="1154954" y="2603499"/>
            <a:ext cx="10485111" cy="3719479"/>
          </a:xfrm>
        </p:spPr>
        <p:txBody>
          <a:bodyPr>
            <a:noAutofit/>
          </a:bodyPr>
          <a:lstStyle/>
          <a:p>
            <a:pPr algn="just">
              <a:buFont typeface="Wingdings" pitchFamily="2" charset="2"/>
              <a:buChar char="Ø"/>
            </a:pPr>
            <a:r>
              <a:rPr lang="en-US" sz="2400" dirty="0"/>
              <a:t>1983 a program was started in Los Angeles, California called Drug Abuse Resistance Education (DARE)</a:t>
            </a:r>
          </a:p>
          <a:p>
            <a:pPr algn="just">
              <a:buFont typeface="Wingdings" pitchFamily="2" charset="2"/>
              <a:buChar char="Ø"/>
            </a:pPr>
            <a:r>
              <a:rPr lang="en-US" sz="2400" dirty="0"/>
              <a:t>  “A California Study of 5,000 students found that the Los Angeles DARE Program was entirely ineffective in reducing drug use among school children” (</a:t>
            </a:r>
            <a:r>
              <a:rPr lang="en-US" sz="2400" dirty="0" err="1"/>
              <a:t>Kappeler</a:t>
            </a:r>
            <a:r>
              <a:rPr lang="en-US" sz="2400" dirty="0"/>
              <a:t>, 2005. p. 209). </a:t>
            </a:r>
          </a:p>
          <a:p>
            <a:pPr algn="just">
              <a:buFont typeface="Wingdings" pitchFamily="2" charset="2"/>
              <a:buChar char="Ø"/>
            </a:pPr>
            <a:r>
              <a:rPr lang="en-US" sz="2400" dirty="0"/>
              <a:t>The study found that, DARE was teaching kid about drugs in a way that led to a higher instance of these children experimenting with drug use (</a:t>
            </a:r>
            <a:r>
              <a:rPr lang="en-US" sz="2400" dirty="0" err="1"/>
              <a:t>Kappeler</a:t>
            </a:r>
            <a:r>
              <a:rPr lang="en-US" sz="2400" dirty="0"/>
              <a:t>, 2005. p. 209).</a:t>
            </a:r>
          </a:p>
        </p:txBody>
      </p:sp>
    </p:spTree>
    <p:extLst>
      <p:ext uri="{BB962C8B-B14F-4D97-AF65-F5344CB8AC3E}">
        <p14:creationId xmlns:p14="http://schemas.microsoft.com/office/powerpoint/2010/main" val="388610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5B1E-6504-DB42-8AD5-A13D44F46126}"/>
              </a:ext>
            </a:extLst>
          </p:cNvPr>
          <p:cNvSpPr>
            <a:spLocks noGrp="1"/>
          </p:cNvSpPr>
          <p:nvPr>
            <p:ph type="title"/>
          </p:nvPr>
        </p:nvSpPr>
        <p:spPr/>
        <p:txBody>
          <a:bodyPr/>
          <a:lstStyle/>
          <a:p>
            <a:r>
              <a:rPr lang="en-US" dirty="0"/>
              <a:t>Failure of the D.A.R.E. Program</a:t>
            </a:r>
          </a:p>
        </p:txBody>
      </p:sp>
      <p:sp>
        <p:nvSpPr>
          <p:cNvPr id="3" name="Content Placeholder 2">
            <a:extLst>
              <a:ext uri="{FF2B5EF4-FFF2-40B4-BE49-F238E27FC236}">
                <a16:creationId xmlns:a16="http://schemas.microsoft.com/office/drawing/2014/main" id="{AABB6312-C6C8-AD4B-AEB0-9FC4F2473C75}"/>
              </a:ext>
            </a:extLst>
          </p:cNvPr>
          <p:cNvSpPr>
            <a:spLocks noGrp="1"/>
          </p:cNvSpPr>
          <p:nvPr>
            <p:ph idx="1"/>
          </p:nvPr>
        </p:nvSpPr>
        <p:spPr/>
        <p:txBody>
          <a:bodyPr>
            <a:normAutofit lnSpcReduction="10000"/>
          </a:bodyPr>
          <a:lstStyle/>
          <a:p>
            <a:pPr algn="just">
              <a:buFont typeface="Wingdings" pitchFamily="2" charset="2"/>
              <a:buChar char="Ø"/>
            </a:pPr>
            <a:r>
              <a:rPr lang="en-US" sz="2400" dirty="0"/>
              <a:t> In those receiving the training, DARE also did not prevent long term drug use (</a:t>
            </a:r>
            <a:r>
              <a:rPr lang="en-US" sz="2400" dirty="0" err="1"/>
              <a:t>Kappeler</a:t>
            </a:r>
            <a:r>
              <a:rPr lang="en-US" sz="2400" dirty="0"/>
              <a:t>, 2005. p. 209).</a:t>
            </a:r>
          </a:p>
          <a:p>
            <a:pPr marL="0" indent="0" algn="just">
              <a:buNone/>
            </a:pPr>
            <a:r>
              <a:rPr lang="en-US" sz="2400" dirty="0"/>
              <a:t> </a:t>
            </a:r>
          </a:p>
          <a:p>
            <a:pPr algn="just">
              <a:buFont typeface="Wingdings" pitchFamily="2" charset="2"/>
              <a:buChar char="Ø"/>
            </a:pPr>
            <a:r>
              <a:rPr lang="en-US" sz="2400" dirty="0"/>
              <a:t>In the United States 48% of the need for drug treatment is not met (</a:t>
            </a:r>
            <a:r>
              <a:rPr lang="en-US" sz="2400" dirty="0" err="1"/>
              <a:t>Kappeler</a:t>
            </a:r>
            <a:r>
              <a:rPr lang="en-US" sz="2400" dirty="0"/>
              <a:t>, 2005. p.209).  </a:t>
            </a:r>
          </a:p>
          <a:p>
            <a:pPr marL="0" indent="0" algn="just">
              <a:buNone/>
            </a:pPr>
            <a:endParaRPr lang="en-US" sz="2400" dirty="0"/>
          </a:p>
          <a:p>
            <a:pPr algn="just">
              <a:buFont typeface="Wingdings" pitchFamily="2" charset="2"/>
              <a:buChar char="Ø"/>
            </a:pPr>
            <a:r>
              <a:rPr lang="en-US" sz="2400" dirty="0"/>
              <a:t>One third of these kids believe that such drugs are not addictive (</a:t>
            </a:r>
            <a:r>
              <a:rPr lang="en-US" sz="2400" dirty="0" err="1"/>
              <a:t>Byxbe</a:t>
            </a:r>
            <a:r>
              <a:rPr lang="en-US" sz="2400" dirty="0"/>
              <a:t>, 2011. p. 35).</a:t>
            </a:r>
          </a:p>
        </p:txBody>
      </p:sp>
    </p:spTree>
    <p:extLst>
      <p:ext uri="{BB962C8B-B14F-4D97-AF65-F5344CB8AC3E}">
        <p14:creationId xmlns:p14="http://schemas.microsoft.com/office/powerpoint/2010/main" val="225286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3606-0C45-0C41-B9B1-288EAC7BBA06}"/>
              </a:ext>
            </a:extLst>
          </p:cNvPr>
          <p:cNvSpPr>
            <a:spLocks noGrp="1"/>
          </p:cNvSpPr>
          <p:nvPr>
            <p:ph type="title"/>
          </p:nvPr>
        </p:nvSpPr>
        <p:spPr/>
        <p:txBody>
          <a:bodyPr/>
          <a:lstStyle/>
          <a:p>
            <a:r>
              <a:rPr lang="en-US" dirty="0"/>
              <a:t>Drugs and Tourism- Peru</a:t>
            </a:r>
          </a:p>
        </p:txBody>
      </p:sp>
      <p:sp>
        <p:nvSpPr>
          <p:cNvPr id="3" name="Content Placeholder 2">
            <a:extLst>
              <a:ext uri="{FF2B5EF4-FFF2-40B4-BE49-F238E27FC236}">
                <a16:creationId xmlns:a16="http://schemas.microsoft.com/office/drawing/2014/main" id="{081E1F88-5CC4-374D-90CE-D0D940DEBF9F}"/>
              </a:ext>
            </a:extLst>
          </p:cNvPr>
          <p:cNvSpPr>
            <a:spLocks noGrp="1"/>
          </p:cNvSpPr>
          <p:nvPr>
            <p:ph idx="1"/>
          </p:nvPr>
        </p:nvSpPr>
        <p:spPr>
          <a:xfrm>
            <a:off x="1154955" y="2603499"/>
            <a:ext cx="6716300" cy="3871441"/>
          </a:xfrm>
        </p:spPr>
        <p:txBody>
          <a:bodyPr>
            <a:noAutofit/>
          </a:bodyPr>
          <a:lstStyle/>
          <a:p>
            <a:r>
              <a:rPr lang="en-US" sz="2400" dirty="0"/>
              <a:t>Anthropologists started investigating curanderos and </a:t>
            </a:r>
            <a:r>
              <a:rPr lang="en-US" sz="2400" dirty="0" err="1"/>
              <a:t>ayahuascaqueros</a:t>
            </a:r>
            <a:r>
              <a:rPr lang="en-US" sz="2400" dirty="0"/>
              <a:t> in 1968 Peru to determine what, if any, impact they are having on their community.</a:t>
            </a:r>
          </a:p>
          <a:p>
            <a:pPr marL="0" indent="0">
              <a:buNone/>
            </a:pPr>
            <a:endParaRPr lang="en-US" sz="2400" dirty="0"/>
          </a:p>
          <a:p>
            <a:r>
              <a:rPr lang="en-US" sz="2400" dirty="0"/>
              <a:t>Word soon spreads to the United States and Europe of the high that accompanies the ayahuasca ritual and drug tourism comes to Peru.</a:t>
            </a:r>
          </a:p>
        </p:txBody>
      </p:sp>
      <p:pic>
        <p:nvPicPr>
          <p:cNvPr id="5" name="Picture 4">
            <a:extLst>
              <a:ext uri="{FF2B5EF4-FFF2-40B4-BE49-F238E27FC236}">
                <a16:creationId xmlns:a16="http://schemas.microsoft.com/office/drawing/2014/main" id="{6C40669F-38B1-9B40-8D33-39850EEAECAF}"/>
              </a:ext>
            </a:extLst>
          </p:cNvPr>
          <p:cNvPicPr>
            <a:picLocks noChangeAspect="1"/>
          </p:cNvPicPr>
          <p:nvPr/>
        </p:nvPicPr>
        <p:blipFill>
          <a:blip r:embed="rId2"/>
          <a:stretch>
            <a:fillRect/>
          </a:stretch>
        </p:blipFill>
        <p:spPr>
          <a:xfrm>
            <a:off x="7781655" y="2901734"/>
            <a:ext cx="3937505" cy="2930655"/>
          </a:xfrm>
          <a:prstGeom prst="rect">
            <a:avLst/>
          </a:prstGeom>
        </p:spPr>
      </p:pic>
    </p:spTree>
    <p:extLst>
      <p:ext uri="{BB962C8B-B14F-4D97-AF65-F5344CB8AC3E}">
        <p14:creationId xmlns:p14="http://schemas.microsoft.com/office/powerpoint/2010/main" val="1453907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1743</TotalTime>
  <Words>2453</Words>
  <Application>Microsoft Macintosh PowerPoint</Application>
  <PresentationFormat>Widescreen</PresentationFormat>
  <Paragraphs>202</Paragraphs>
  <Slides>47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Wingdings</vt:lpstr>
      <vt:lpstr>Wingdings 3</vt:lpstr>
      <vt:lpstr>Ion Boardroom</vt:lpstr>
      <vt:lpstr>Ayahuasca </vt:lpstr>
      <vt:lpstr>PowerPoint Presentation</vt:lpstr>
      <vt:lpstr>Abstract</vt:lpstr>
      <vt:lpstr>Introduction</vt:lpstr>
      <vt:lpstr>History of Hallucinogenic Drug Use</vt:lpstr>
      <vt:lpstr>History of Hallucinogenic Drug Use</vt:lpstr>
      <vt:lpstr>Failure of the D.A.R.E. Program</vt:lpstr>
      <vt:lpstr>Failure of the D.A.R.E. Program</vt:lpstr>
      <vt:lpstr>Drugs and Tourism- Peru</vt:lpstr>
      <vt:lpstr>Effect on the United States</vt:lpstr>
      <vt:lpstr>Effect on the United States</vt:lpstr>
      <vt:lpstr>Ayahuasca</vt:lpstr>
      <vt:lpstr>Ayahuasca</vt:lpstr>
      <vt:lpstr>San Pedro Cactus</vt:lpstr>
      <vt:lpstr>San Pedro Cactus</vt:lpstr>
      <vt:lpstr>History Continued</vt:lpstr>
      <vt:lpstr>Relationship</vt:lpstr>
      <vt:lpstr>Ayahuasca</vt:lpstr>
      <vt:lpstr>Abuse Potential </vt:lpstr>
      <vt:lpstr>Abuse Potential cont’d</vt:lpstr>
      <vt:lpstr>Abuse Potential </vt:lpstr>
      <vt:lpstr>Ayahuasca Ritual</vt:lpstr>
      <vt:lpstr>Shaman’s “Sheet Music”</vt:lpstr>
      <vt:lpstr>Ayahuasca as Medicine</vt:lpstr>
      <vt:lpstr>Drug Tourism- Peru</vt:lpstr>
      <vt:lpstr>Drug Tourism- Mike</vt:lpstr>
      <vt:lpstr>Drug Tourism- Mike</vt:lpstr>
      <vt:lpstr>Drug Tourism- Mike</vt:lpstr>
      <vt:lpstr>Santo Daime Church</vt:lpstr>
      <vt:lpstr>Santo Daime Church</vt:lpstr>
      <vt:lpstr>Santo Daime Church</vt:lpstr>
      <vt:lpstr>Conclusion</vt:lpstr>
      <vt:lpstr>Conclusion</vt:lpstr>
      <vt:lpstr>References</vt:lpstr>
      <vt:lpstr>References</vt:lpstr>
      <vt:lpstr>Initiation of a shaman</vt:lpstr>
      <vt:lpstr>Initiation of a shaman</vt:lpstr>
      <vt:lpstr>Initiation of a shaman</vt:lpstr>
      <vt:lpstr>Tools</vt:lpstr>
      <vt:lpstr>Initiation of a shaman</vt:lpstr>
      <vt:lpstr>PowerPoint Presentation</vt:lpstr>
      <vt:lpstr>Initiation of a Shaman</vt:lpstr>
      <vt:lpstr>Initiation of a shaman</vt:lpstr>
      <vt:lpstr>Initiation of a shaman</vt:lpstr>
      <vt:lpstr>Initiation of a shaman</vt:lpstr>
      <vt:lpstr>Initiation of a shaman</vt:lpstr>
      <vt:lpstr>Blackthorn’s Botanical Magic  </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Ayahuasca</dc:title>
  <dc:creator>Amy Blackthorn</dc:creator>
  <cp:lastModifiedBy>Amy Blackthorn</cp:lastModifiedBy>
  <cp:revision>77</cp:revision>
  <dcterms:created xsi:type="dcterms:W3CDTF">2018-07-10T01:49:38Z</dcterms:created>
  <dcterms:modified xsi:type="dcterms:W3CDTF">2018-07-11T18:04:54Z</dcterms:modified>
</cp:coreProperties>
</file>